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83" r:id="rId4"/>
    <p:sldId id="278" r:id="rId5"/>
    <p:sldId id="262" r:id="rId6"/>
    <p:sldId id="277" r:id="rId7"/>
    <p:sldId id="263" r:id="rId8"/>
    <p:sldId id="264" r:id="rId9"/>
    <p:sldId id="280" r:id="rId10"/>
    <p:sldId id="281" r:id="rId11"/>
    <p:sldId id="279" r:id="rId12"/>
    <p:sldId id="282" r:id="rId13"/>
    <p:sldId id="265" r:id="rId14"/>
    <p:sldId id="284" r:id="rId15"/>
    <p:sldId id="275" r:id="rId16"/>
    <p:sldId id="276" r:id="rId17"/>
  </p:sldIdLst>
  <p:sldSz cx="9144000" cy="5143500" type="screen16x9"/>
  <p:notesSz cx="6858000" cy="9144000"/>
  <p:embeddedFontLst>
    <p:embeddedFont>
      <p:font typeface="IBM Plex Sans Arabic" panose="020B0603050203000203" pitchFamily="34" charset="-78"/>
      <p:regular r:id="rId19"/>
      <p:bold r:id="rId20"/>
    </p:embeddedFont>
    <p:embeddedFont>
      <p:font typeface="IBM Plex Sans Arabic Medium" panose="020B0603050203000203" pitchFamily="34" charset="-78"/>
      <p:regular r:id="rId21"/>
      <p:bold r:id="rId22"/>
    </p:embeddedFont>
    <p:embeddedFont>
      <p:font typeface="IBM Plex Sans Arabic SemiBold" panose="020B0603050203000203" pitchFamily="34" charset="-78"/>
      <p:regular r:id="rId23"/>
      <p:bold r:id="rId24"/>
    </p:embeddedFont>
    <p:embeddedFont>
      <p:font typeface="Inter" panose="02000503000000020004" pitchFamily="2" charset="0"/>
      <p:regular r:id="rId25"/>
      <p:bold r:id="rId26"/>
      <p:italic r:id="rId27"/>
      <p:boldItalic r:id="rId28"/>
    </p:embeddedFont>
    <p:embeddedFont>
      <p:font typeface="Proxima Nova" panose="02000506030000020004" pitchFamily="2" charset="0"/>
      <p:regular r:id="rId29"/>
      <p:bold r:id="rId30"/>
      <p:italic r:id="rId31"/>
      <p:boldItalic r:id="rId32"/>
    </p:embeddedFont>
    <p:embeddedFont>
      <p:font typeface="Tajawal" pitchFamily="2" charset="-78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24">
          <p15:clr>
            <a:srgbClr val="747775"/>
          </p15:clr>
        </p15:guide>
        <p15:guide id="2" orient="horz" pos="2560">
          <p15:clr>
            <a:srgbClr val="747775"/>
          </p15:clr>
        </p15:guide>
        <p15:guide id="3" pos="2880">
          <p15:clr>
            <a:srgbClr val="747775"/>
          </p15:clr>
        </p15:guide>
        <p15:guide id="4" orient="horz" pos="759">
          <p15:clr>
            <a:srgbClr val="747775"/>
          </p15:clr>
        </p15:guide>
        <p15:guide id="5" orient="horz" pos="2428">
          <p15:clr>
            <a:srgbClr val="747775"/>
          </p15:clr>
        </p15:guide>
        <p15:guide id="6" pos="5325">
          <p15:clr>
            <a:srgbClr val="747775"/>
          </p15:clr>
        </p15:guide>
        <p15:guide id="7" orient="horz" pos="96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gKcFO/Xev719AjEfE5iQO6xfjK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1E1F5B-7058-4A9B-AF8C-0847D0C7EE07}">
  <a:tblStyle styleId="{541E1F5B-7058-4A9B-AF8C-0847D0C7EE0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95"/>
  </p:normalViewPr>
  <p:slideViewPr>
    <p:cSldViewPr snapToGrid="0">
      <p:cViewPr varScale="1">
        <p:scale>
          <a:sx n="139" d="100"/>
          <a:sy n="139" d="100"/>
        </p:scale>
        <p:origin x="176" y="520"/>
      </p:cViewPr>
      <p:guideLst>
        <p:guide orient="horz" pos="524"/>
        <p:guide orient="horz" pos="2560"/>
        <p:guide pos="2880"/>
        <p:guide orient="horz" pos="759"/>
        <p:guide orient="horz" pos="2428"/>
        <p:guide pos="5325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D39CA1-8363-BA46-8C33-3A7AD74CCEC9}" type="doc">
      <dgm:prSet loTypeId="urn:microsoft.com/office/officeart/2005/8/layout/gear1" loCatId="" qsTypeId="urn:microsoft.com/office/officeart/2005/8/quickstyle/simple5" qsCatId="simple" csTypeId="urn:microsoft.com/office/officeart/2005/8/colors/colorful1" csCatId="colorful" phldr="1"/>
      <dgm:spPr/>
    </dgm:pt>
    <dgm:pt modelId="{CE80C026-8D18-AF41-AB25-6F9B6CF47BF6}">
      <dgm:prSet phldrT="[Text]"/>
      <dgm:spPr/>
      <dgm:t>
        <a:bodyPr/>
        <a:lstStyle/>
        <a:p>
          <a:pPr rtl="0"/>
          <a:r>
            <a:rPr lang="en-GB" dirty="0"/>
            <a:t>Model Training</a:t>
          </a:r>
        </a:p>
      </dgm:t>
    </dgm:pt>
    <dgm:pt modelId="{E54F35D8-2AEB-674A-980E-21ECCEB6C8A4}" type="parTrans" cxnId="{5858308D-C38F-E244-81FA-251709553113}">
      <dgm:prSet/>
      <dgm:spPr/>
      <dgm:t>
        <a:bodyPr/>
        <a:lstStyle/>
        <a:p>
          <a:endParaRPr lang="en-GB"/>
        </a:p>
      </dgm:t>
    </dgm:pt>
    <dgm:pt modelId="{540D378B-8A77-6C42-93F4-05FDFC3ED022}" type="sibTrans" cxnId="{5858308D-C38F-E244-81FA-251709553113}">
      <dgm:prSet/>
      <dgm:spPr/>
      <dgm:t>
        <a:bodyPr/>
        <a:lstStyle/>
        <a:p>
          <a:endParaRPr lang="en-GB"/>
        </a:p>
      </dgm:t>
    </dgm:pt>
    <dgm:pt modelId="{FA973F60-618C-B543-980A-55938267AD2D}">
      <dgm:prSet phldrT="[Text]"/>
      <dgm:spPr/>
      <dgm:t>
        <a:bodyPr/>
        <a:lstStyle/>
        <a:p>
          <a:pPr rtl="0"/>
          <a:r>
            <a:rPr lang="en-GB" dirty="0"/>
            <a:t>Feature Selection</a:t>
          </a:r>
        </a:p>
      </dgm:t>
    </dgm:pt>
    <dgm:pt modelId="{30BA4892-E92D-9C4D-826A-77D2CEF7F18B}" type="parTrans" cxnId="{24A7050D-A9BF-504B-B74E-0ADDEA571254}">
      <dgm:prSet/>
      <dgm:spPr/>
      <dgm:t>
        <a:bodyPr/>
        <a:lstStyle/>
        <a:p>
          <a:endParaRPr lang="en-GB"/>
        </a:p>
      </dgm:t>
    </dgm:pt>
    <dgm:pt modelId="{52BEF2F9-B2FF-3B4C-8F4C-4239092B8FA2}" type="sibTrans" cxnId="{24A7050D-A9BF-504B-B74E-0ADDEA571254}">
      <dgm:prSet/>
      <dgm:spPr/>
      <dgm:t>
        <a:bodyPr/>
        <a:lstStyle/>
        <a:p>
          <a:endParaRPr lang="en-GB"/>
        </a:p>
      </dgm:t>
    </dgm:pt>
    <dgm:pt modelId="{9050AB9C-1CE7-1046-84BF-5AB090DF383A}">
      <dgm:prSet phldrT="[Text]"/>
      <dgm:spPr/>
      <dgm:t>
        <a:bodyPr/>
        <a:lstStyle/>
        <a:p>
          <a:pPr rtl="0"/>
          <a:r>
            <a:rPr lang="en-GB" dirty="0"/>
            <a:t>Data Collection</a:t>
          </a:r>
        </a:p>
      </dgm:t>
    </dgm:pt>
    <dgm:pt modelId="{70FA95D8-0203-A345-B493-C53807C3E70E}" type="parTrans" cxnId="{C8D7616F-2D10-6D48-BA36-B437E602A782}">
      <dgm:prSet/>
      <dgm:spPr/>
      <dgm:t>
        <a:bodyPr/>
        <a:lstStyle/>
        <a:p>
          <a:endParaRPr lang="en-GB"/>
        </a:p>
      </dgm:t>
    </dgm:pt>
    <dgm:pt modelId="{B1AEB267-2E3E-424C-B0BB-E12F481B34EF}" type="sibTrans" cxnId="{C8D7616F-2D10-6D48-BA36-B437E602A782}">
      <dgm:prSet/>
      <dgm:spPr/>
      <dgm:t>
        <a:bodyPr/>
        <a:lstStyle/>
        <a:p>
          <a:endParaRPr lang="en-GB"/>
        </a:p>
      </dgm:t>
    </dgm:pt>
    <dgm:pt modelId="{AAE84D64-81B9-B245-BD12-FCE13291B1F7}" type="pres">
      <dgm:prSet presAssocID="{01D39CA1-8363-BA46-8C33-3A7AD74CCEC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62AD73B-FA2A-DC49-AF95-3F9577328282}" type="pres">
      <dgm:prSet presAssocID="{CE80C026-8D18-AF41-AB25-6F9B6CF47BF6}" presName="gear1" presStyleLbl="node1" presStyleIdx="0" presStyleCnt="3">
        <dgm:presLayoutVars>
          <dgm:chMax val="1"/>
          <dgm:bulletEnabled val="1"/>
        </dgm:presLayoutVars>
      </dgm:prSet>
      <dgm:spPr/>
    </dgm:pt>
    <dgm:pt modelId="{AE36FB55-E54B-224D-AC82-6135F2964E85}" type="pres">
      <dgm:prSet presAssocID="{CE80C026-8D18-AF41-AB25-6F9B6CF47BF6}" presName="gear1srcNode" presStyleLbl="node1" presStyleIdx="0" presStyleCnt="3"/>
      <dgm:spPr/>
    </dgm:pt>
    <dgm:pt modelId="{0E013C22-F839-BD46-9B55-C7D5E4449108}" type="pres">
      <dgm:prSet presAssocID="{CE80C026-8D18-AF41-AB25-6F9B6CF47BF6}" presName="gear1dstNode" presStyleLbl="node1" presStyleIdx="0" presStyleCnt="3"/>
      <dgm:spPr/>
    </dgm:pt>
    <dgm:pt modelId="{F5210D65-5F73-1546-B09F-70907A6216C9}" type="pres">
      <dgm:prSet presAssocID="{FA973F60-618C-B543-980A-55938267AD2D}" presName="gear2" presStyleLbl="node1" presStyleIdx="1" presStyleCnt="3">
        <dgm:presLayoutVars>
          <dgm:chMax val="1"/>
          <dgm:bulletEnabled val="1"/>
        </dgm:presLayoutVars>
      </dgm:prSet>
      <dgm:spPr/>
    </dgm:pt>
    <dgm:pt modelId="{1A601665-8FB7-D945-856D-C544D078779A}" type="pres">
      <dgm:prSet presAssocID="{FA973F60-618C-B543-980A-55938267AD2D}" presName="gear2srcNode" presStyleLbl="node1" presStyleIdx="1" presStyleCnt="3"/>
      <dgm:spPr/>
    </dgm:pt>
    <dgm:pt modelId="{EDA24430-FF3F-7840-951B-C2FDFD70A94C}" type="pres">
      <dgm:prSet presAssocID="{FA973F60-618C-B543-980A-55938267AD2D}" presName="gear2dstNode" presStyleLbl="node1" presStyleIdx="1" presStyleCnt="3"/>
      <dgm:spPr/>
    </dgm:pt>
    <dgm:pt modelId="{3D12109D-03F2-CC40-A746-23AFFDEAD6DD}" type="pres">
      <dgm:prSet presAssocID="{9050AB9C-1CE7-1046-84BF-5AB090DF383A}" presName="gear3" presStyleLbl="node1" presStyleIdx="2" presStyleCnt="3"/>
      <dgm:spPr/>
    </dgm:pt>
    <dgm:pt modelId="{01E92ED3-6BD5-6B43-B425-1223B77C45AA}" type="pres">
      <dgm:prSet presAssocID="{9050AB9C-1CE7-1046-84BF-5AB090DF383A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8DAC6D1-7814-F445-919D-B82FB1A53E29}" type="pres">
      <dgm:prSet presAssocID="{9050AB9C-1CE7-1046-84BF-5AB090DF383A}" presName="gear3srcNode" presStyleLbl="node1" presStyleIdx="2" presStyleCnt="3"/>
      <dgm:spPr/>
    </dgm:pt>
    <dgm:pt modelId="{3A84EBA7-C409-A24F-99E7-14D804EF088F}" type="pres">
      <dgm:prSet presAssocID="{9050AB9C-1CE7-1046-84BF-5AB090DF383A}" presName="gear3dstNode" presStyleLbl="node1" presStyleIdx="2" presStyleCnt="3"/>
      <dgm:spPr/>
    </dgm:pt>
    <dgm:pt modelId="{F96F0928-990C-6F4C-A0A9-F8808C3287AE}" type="pres">
      <dgm:prSet presAssocID="{540D378B-8A77-6C42-93F4-05FDFC3ED022}" presName="connector1" presStyleLbl="sibTrans2D1" presStyleIdx="0" presStyleCnt="3"/>
      <dgm:spPr/>
    </dgm:pt>
    <dgm:pt modelId="{6E479365-9D96-5841-B362-FF2DC4B9704F}" type="pres">
      <dgm:prSet presAssocID="{52BEF2F9-B2FF-3B4C-8F4C-4239092B8FA2}" presName="connector2" presStyleLbl="sibTrans2D1" presStyleIdx="1" presStyleCnt="3"/>
      <dgm:spPr/>
    </dgm:pt>
    <dgm:pt modelId="{823EF07B-D4BD-8542-BFC1-4C463D7CF9A8}" type="pres">
      <dgm:prSet presAssocID="{B1AEB267-2E3E-424C-B0BB-E12F481B34EF}" presName="connector3" presStyleLbl="sibTrans2D1" presStyleIdx="2" presStyleCnt="3"/>
      <dgm:spPr/>
    </dgm:pt>
  </dgm:ptLst>
  <dgm:cxnLst>
    <dgm:cxn modelId="{5157A500-9FB1-A24C-BF78-0275B2C61129}" type="presOf" srcId="{9050AB9C-1CE7-1046-84BF-5AB090DF383A}" destId="{3A84EBA7-C409-A24F-99E7-14D804EF088F}" srcOrd="3" destOrd="0" presId="urn:microsoft.com/office/officeart/2005/8/layout/gear1"/>
    <dgm:cxn modelId="{D39A9201-3126-F241-B828-23596A846C70}" type="presOf" srcId="{CE80C026-8D18-AF41-AB25-6F9B6CF47BF6}" destId="{AE36FB55-E54B-224D-AC82-6135F2964E85}" srcOrd="1" destOrd="0" presId="urn:microsoft.com/office/officeart/2005/8/layout/gear1"/>
    <dgm:cxn modelId="{24A7050D-A9BF-504B-B74E-0ADDEA571254}" srcId="{01D39CA1-8363-BA46-8C33-3A7AD74CCEC9}" destId="{FA973F60-618C-B543-980A-55938267AD2D}" srcOrd="1" destOrd="0" parTransId="{30BA4892-E92D-9C4D-826A-77D2CEF7F18B}" sibTransId="{52BEF2F9-B2FF-3B4C-8F4C-4239092B8FA2}"/>
    <dgm:cxn modelId="{703E4D10-10CC-764D-9E15-A2F89CF86A67}" type="presOf" srcId="{540D378B-8A77-6C42-93F4-05FDFC3ED022}" destId="{F96F0928-990C-6F4C-A0A9-F8808C3287AE}" srcOrd="0" destOrd="0" presId="urn:microsoft.com/office/officeart/2005/8/layout/gear1"/>
    <dgm:cxn modelId="{3DBDBB17-1C6C-5C4A-AF19-462ED5DBD5B6}" type="presOf" srcId="{B1AEB267-2E3E-424C-B0BB-E12F481B34EF}" destId="{823EF07B-D4BD-8542-BFC1-4C463D7CF9A8}" srcOrd="0" destOrd="0" presId="urn:microsoft.com/office/officeart/2005/8/layout/gear1"/>
    <dgm:cxn modelId="{4DAECF24-B65D-1D42-A150-8F67522FCF5C}" type="presOf" srcId="{FA973F60-618C-B543-980A-55938267AD2D}" destId="{F5210D65-5F73-1546-B09F-70907A6216C9}" srcOrd="0" destOrd="0" presId="urn:microsoft.com/office/officeart/2005/8/layout/gear1"/>
    <dgm:cxn modelId="{3359392D-65D7-8349-8C3E-706ABAF01F94}" type="presOf" srcId="{9050AB9C-1CE7-1046-84BF-5AB090DF383A}" destId="{28DAC6D1-7814-F445-919D-B82FB1A53E29}" srcOrd="2" destOrd="0" presId="urn:microsoft.com/office/officeart/2005/8/layout/gear1"/>
    <dgm:cxn modelId="{B2D05A48-D853-2A4E-9CF3-41E897F72BAE}" type="presOf" srcId="{CE80C026-8D18-AF41-AB25-6F9B6CF47BF6}" destId="{0E013C22-F839-BD46-9B55-C7D5E4449108}" srcOrd="2" destOrd="0" presId="urn:microsoft.com/office/officeart/2005/8/layout/gear1"/>
    <dgm:cxn modelId="{F6D0BF66-D7F6-4646-9F10-2ED7DF40C4DF}" type="presOf" srcId="{CE80C026-8D18-AF41-AB25-6F9B6CF47BF6}" destId="{562AD73B-FA2A-DC49-AF95-3F9577328282}" srcOrd="0" destOrd="0" presId="urn:microsoft.com/office/officeart/2005/8/layout/gear1"/>
    <dgm:cxn modelId="{C8D7616F-2D10-6D48-BA36-B437E602A782}" srcId="{01D39CA1-8363-BA46-8C33-3A7AD74CCEC9}" destId="{9050AB9C-1CE7-1046-84BF-5AB090DF383A}" srcOrd="2" destOrd="0" parTransId="{70FA95D8-0203-A345-B493-C53807C3E70E}" sibTransId="{B1AEB267-2E3E-424C-B0BB-E12F481B34EF}"/>
    <dgm:cxn modelId="{26B8F87A-AF33-1947-8237-9C742632AE47}" type="presOf" srcId="{52BEF2F9-B2FF-3B4C-8F4C-4239092B8FA2}" destId="{6E479365-9D96-5841-B362-FF2DC4B9704F}" srcOrd="0" destOrd="0" presId="urn:microsoft.com/office/officeart/2005/8/layout/gear1"/>
    <dgm:cxn modelId="{CCA1928B-7826-9E47-92B3-1EF6B7D5326E}" type="presOf" srcId="{9050AB9C-1CE7-1046-84BF-5AB090DF383A}" destId="{3D12109D-03F2-CC40-A746-23AFFDEAD6DD}" srcOrd="0" destOrd="0" presId="urn:microsoft.com/office/officeart/2005/8/layout/gear1"/>
    <dgm:cxn modelId="{5858308D-C38F-E244-81FA-251709553113}" srcId="{01D39CA1-8363-BA46-8C33-3A7AD74CCEC9}" destId="{CE80C026-8D18-AF41-AB25-6F9B6CF47BF6}" srcOrd="0" destOrd="0" parTransId="{E54F35D8-2AEB-674A-980E-21ECCEB6C8A4}" sibTransId="{540D378B-8A77-6C42-93F4-05FDFC3ED022}"/>
    <dgm:cxn modelId="{F264C3AF-078F-7643-8BB5-3517DEAC816B}" type="presOf" srcId="{FA973F60-618C-B543-980A-55938267AD2D}" destId="{1A601665-8FB7-D945-856D-C544D078779A}" srcOrd="1" destOrd="0" presId="urn:microsoft.com/office/officeart/2005/8/layout/gear1"/>
    <dgm:cxn modelId="{FFAC31C1-7624-D94A-AFD3-223C49850212}" type="presOf" srcId="{FA973F60-618C-B543-980A-55938267AD2D}" destId="{EDA24430-FF3F-7840-951B-C2FDFD70A94C}" srcOrd="2" destOrd="0" presId="urn:microsoft.com/office/officeart/2005/8/layout/gear1"/>
    <dgm:cxn modelId="{4802EFF2-3357-A148-ACBA-6E510C4C72C7}" type="presOf" srcId="{01D39CA1-8363-BA46-8C33-3A7AD74CCEC9}" destId="{AAE84D64-81B9-B245-BD12-FCE13291B1F7}" srcOrd="0" destOrd="0" presId="urn:microsoft.com/office/officeart/2005/8/layout/gear1"/>
    <dgm:cxn modelId="{F91CFAF3-7D53-6A4F-B214-0038E17B71CD}" type="presOf" srcId="{9050AB9C-1CE7-1046-84BF-5AB090DF383A}" destId="{01E92ED3-6BD5-6B43-B425-1223B77C45AA}" srcOrd="1" destOrd="0" presId="urn:microsoft.com/office/officeart/2005/8/layout/gear1"/>
    <dgm:cxn modelId="{B5134941-D1EE-AA4E-911F-5F8E417F3B68}" type="presParOf" srcId="{AAE84D64-81B9-B245-BD12-FCE13291B1F7}" destId="{562AD73B-FA2A-DC49-AF95-3F9577328282}" srcOrd="0" destOrd="0" presId="urn:microsoft.com/office/officeart/2005/8/layout/gear1"/>
    <dgm:cxn modelId="{72D04558-9FAA-AE47-B4F5-5F035839DEA2}" type="presParOf" srcId="{AAE84D64-81B9-B245-BD12-FCE13291B1F7}" destId="{AE36FB55-E54B-224D-AC82-6135F2964E85}" srcOrd="1" destOrd="0" presId="urn:microsoft.com/office/officeart/2005/8/layout/gear1"/>
    <dgm:cxn modelId="{AA62BC45-BA21-3B44-9CF7-76EBE16E9167}" type="presParOf" srcId="{AAE84D64-81B9-B245-BD12-FCE13291B1F7}" destId="{0E013C22-F839-BD46-9B55-C7D5E4449108}" srcOrd="2" destOrd="0" presId="urn:microsoft.com/office/officeart/2005/8/layout/gear1"/>
    <dgm:cxn modelId="{999E8AF7-A3F8-C346-B98F-132D069DC8E8}" type="presParOf" srcId="{AAE84D64-81B9-B245-BD12-FCE13291B1F7}" destId="{F5210D65-5F73-1546-B09F-70907A6216C9}" srcOrd="3" destOrd="0" presId="urn:microsoft.com/office/officeart/2005/8/layout/gear1"/>
    <dgm:cxn modelId="{839D247D-A533-C548-B234-E2EA29306B39}" type="presParOf" srcId="{AAE84D64-81B9-B245-BD12-FCE13291B1F7}" destId="{1A601665-8FB7-D945-856D-C544D078779A}" srcOrd="4" destOrd="0" presId="urn:microsoft.com/office/officeart/2005/8/layout/gear1"/>
    <dgm:cxn modelId="{7E36F73C-BBB7-4C4B-8C9A-E8901DF97CA6}" type="presParOf" srcId="{AAE84D64-81B9-B245-BD12-FCE13291B1F7}" destId="{EDA24430-FF3F-7840-951B-C2FDFD70A94C}" srcOrd="5" destOrd="0" presId="urn:microsoft.com/office/officeart/2005/8/layout/gear1"/>
    <dgm:cxn modelId="{9B58FC52-88DD-5046-BF3A-E505C943E4C3}" type="presParOf" srcId="{AAE84D64-81B9-B245-BD12-FCE13291B1F7}" destId="{3D12109D-03F2-CC40-A746-23AFFDEAD6DD}" srcOrd="6" destOrd="0" presId="urn:microsoft.com/office/officeart/2005/8/layout/gear1"/>
    <dgm:cxn modelId="{0C247715-E201-0649-84C6-C3594AFE6E1B}" type="presParOf" srcId="{AAE84D64-81B9-B245-BD12-FCE13291B1F7}" destId="{01E92ED3-6BD5-6B43-B425-1223B77C45AA}" srcOrd="7" destOrd="0" presId="urn:microsoft.com/office/officeart/2005/8/layout/gear1"/>
    <dgm:cxn modelId="{A2D8EDB1-0C28-9045-B12C-6D52D2D3EF44}" type="presParOf" srcId="{AAE84D64-81B9-B245-BD12-FCE13291B1F7}" destId="{28DAC6D1-7814-F445-919D-B82FB1A53E29}" srcOrd="8" destOrd="0" presId="urn:microsoft.com/office/officeart/2005/8/layout/gear1"/>
    <dgm:cxn modelId="{2EBC7226-DEC4-774B-9387-5A6A2C28BF48}" type="presParOf" srcId="{AAE84D64-81B9-B245-BD12-FCE13291B1F7}" destId="{3A84EBA7-C409-A24F-99E7-14D804EF088F}" srcOrd="9" destOrd="0" presId="urn:microsoft.com/office/officeart/2005/8/layout/gear1"/>
    <dgm:cxn modelId="{EB271CA8-0DAB-2144-B77A-0E18BE4E9343}" type="presParOf" srcId="{AAE84D64-81B9-B245-BD12-FCE13291B1F7}" destId="{F96F0928-990C-6F4C-A0A9-F8808C3287AE}" srcOrd="10" destOrd="0" presId="urn:microsoft.com/office/officeart/2005/8/layout/gear1"/>
    <dgm:cxn modelId="{491A2358-8763-5B47-96C8-B11BB612859E}" type="presParOf" srcId="{AAE84D64-81B9-B245-BD12-FCE13291B1F7}" destId="{6E479365-9D96-5841-B362-FF2DC4B9704F}" srcOrd="11" destOrd="0" presId="urn:microsoft.com/office/officeart/2005/8/layout/gear1"/>
    <dgm:cxn modelId="{CD7ED6AA-0BB8-2844-B38D-3314F57006BE}" type="presParOf" srcId="{AAE84D64-81B9-B245-BD12-FCE13291B1F7}" destId="{823EF07B-D4BD-8542-BFC1-4C463D7CF9A8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359ADE-D4A5-3F4F-B4D7-D7A1BB485F3D}" type="doc">
      <dgm:prSet loTypeId="urn:microsoft.com/office/officeart/2005/8/layout/pyramid4" loCatId="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FB055F1-AF88-7841-BB62-DC14BBF5BB77}">
      <dgm:prSet phldrT="[Text]"/>
      <dgm:spPr/>
      <dgm:t>
        <a:bodyPr/>
        <a:lstStyle/>
        <a:p>
          <a:pPr rtl="0"/>
          <a:r>
            <a:rPr lang="en-GB" dirty="0"/>
            <a:t>Demographic Parity</a:t>
          </a:r>
        </a:p>
      </dgm:t>
    </dgm:pt>
    <dgm:pt modelId="{30797787-B1E4-6843-9E87-BD8F59ECBF39}" type="parTrans" cxnId="{72F7C886-296C-1349-82EC-FD42A3028FCF}">
      <dgm:prSet/>
      <dgm:spPr/>
      <dgm:t>
        <a:bodyPr/>
        <a:lstStyle/>
        <a:p>
          <a:endParaRPr lang="en-GB"/>
        </a:p>
      </dgm:t>
    </dgm:pt>
    <dgm:pt modelId="{35B53D4A-68B4-AF41-8819-5A5188FAA76F}" type="sibTrans" cxnId="{72F7C886-296C-1349-82EC-FD42A3028FCF}">
      <dgm:prSet/>
      <dgm:spPr/>
      <dgm:t>
        <a:bodyPr/>
        <a:lstStyle/>
        <a:p>
          <a:endParaRPr lang="en-GB"/>
        </a:p>
      </dgm:t>
    </dgm:pt>
    <dgm:pt modelId="{F14A27F4-ADDF-094B-A3AC-738EA204D624}">
      <dgm:prSet phldrT="[Text]"/>
      <dgm:spPr/>
      <dgm:t>
        <a:bodyPr/>
        <a:lstStyle/>
        <a:p>
          <a:pPr rtl="0"/>
          <a:r>
            <a:rPr lang="en-GB" dirty="0"/>
            <a:t>Equal Opportunity</a:t>
          </a:r>
        </a:p>
      </dgm:t>
    </dgm:pt>
    <dgm:pt modelId="{AFB275F2-7865-3145-84BA-70BEC151FAEE}" type="parTrans" cxnId="{E40DE26F-A331-BD4F-A665-84B3D6FA2508}">
      <dgm:prSet/>
      <dgm:spPr/>
      <dgm:t>
        <a:bodyPr/>
        <a:lstStyle/>
        <a:p>
          <a:endParaRPr lang="en-GB"/>
        </a:p>
      </dgm:t>
    </dgm:pt>
    <dgm:pt modelId="{E3D1B5EC-0205-CF44-9C7E-1B3A29B44A1E}" type="sibTrans" cxnId="{E40DE26F-A331-BD4F-A665-84B3D6FA2508}">
      <dgm:prSet/>
      <dgm:spPr/>
      <dgm:t>
        <a:bodyPr/>
        <a:lstStyle/>
        <a:p>
          <a:endParaRPr lang="en-GB"/>
        </a:p>
      </dgm:t>
    </dgm:pt>
    <dgm:pt modelId="{30ADAB3A-F975-C948-8913-D63598E1D981}">
      <dgm:prSet phldrT="[Text]"/>
      <dgm:spPr/>
      <dgm:t>
        <a:bodyPr/>
        <a:lstStyle/>
        <a:p>
          <a:pPr rtl="0"/>
          <a:r>
            <a:rPr lang="en-GB" dirty="0"/>
            <a:t>Fairness </a:t>
          </a:r>
        </a:p>
        <a:p>
          <a:pPr rtl="0"/>
          <a:r>
            <a:rPr lang="en-GB" dirty="0"/>
            <a:t>Criteria</a:t>
          </a:r>
        </a:p>
      </dgm:t>
    </dgm:pt>
    <dgm:pt modelId="{3ADAD0DA-1E54-7641-86CD-3A73644C3450}" type="parTrans" cxnId="{4F3D5812-6C55-E144-BA94-3DEE7E4110C5}">
      <dgm:prSet/>
      <dgm:spPr/>
      <dgm:t>
        <a:bodyPr/>
        <a:lstStyle/>
        <a:p>
          <a:endParaRPr lang="en-GB"/>
        </a:p>
      </dgm:t>
    </dgm:pt>
    <dgm:pt modelId="{8B587B19-E5B5-D34C-B440-FA9B12CBC458}" type="sibTrans" cxnId="{4F3D5812-6C55-E144-BA94-3DEE7E4110C5}">
      <dgm:prSet/>
      <dgm:spPr/>
      <dgm:t>
        <a:bodyPr/>
        <a:lstStyle/>
        <a:p>
          <a:endParaRPr lang="en-GB"/>
        </a:p>
      </dgm:t>
    </dgm:pt>
    <dgm:pt modelId="{1E7B2B80-E261-EC4B-BFEF-52DC6D05CE4D}">
      <dgm:prSet phldrT="[Text]"/>
      <dgm:spPr/>
      <dgm:t>
        <a:bodyPr/>
        <a:lstStyle/>
        <a:p>
          <a:pPr rtl="0"/>
          <a:r>
            <a:rPr lang="en-GB" dirty="0"/>
            <a:t>Equalized Odds</a:t>
          </a:r>
        </a:p>
      </dgm:t>
    </dgm:pt>
    <dgm:pt modelId="{830A4104-55DD-FB4E-A960-A22B6E39CE22}" type="parTrans" cxnId="{4CE13EAC-EC4B-7A4A-B1C8-0C61D7A7A90E}">
      <dgm:prSet/>
      <dgm:spPr/>
      <dgm:t>
        <a:bodyPr/>
        <a:lstStyle/>
        <a:p>
          <a:endParaRPr lang="en-GB"/>
        </a:p>
      </dgm:t>
    </dgm:pt>
    <dgm:pt modelId="{158A1ED9-ABB0-E84B-815C-A8B11A97142F}" type="sibTrans" cxnId="{4CE13EAC-EC4B-7A4A-B1C8-0C61D7A7A90E}">
      <dgm:prSet/>
      <dgm:spPr/>
      <dgm:t>
        <a:bodyPr/>
        <a:lstStyle/>
        <a:p>
          <a:endParaRPr lang="en-GB"/>
        </a:p>
      </dgm:t>
    </dgm:pt>
    <dgm:pt modelId="{91FBC7CB-98FF-7947-AC79-C07B18B769E3}" type="pres">
      <dgm:prSet presAssocID="{1B359ADE-D4A5-3F4F-B4D7-D7A1BB485F3D}" presName="compositeShape" presStyleCnt="0">
        <dgm:presLayoutVars>
          <dgm:chMax val="9"/>
          <dgm:dir/>
          <dgm:resizeHandles val="exact"/>
        </dgm:presLayoutVars>
      </dgm:prSet>
      <dgm:spPr/>
    </dgm:pt>
    <dgm:pt modelId="{7C34FED3-33A5-624F-986C-3955F2E12610}" type="pres">
      <dgm:prSet presAssocID="{1B359ADE-D4A5-3F4F-B4D7-D7A1BB485F3D}" presName="triangle1" presStyleLbl="node1" presStyleIdx="0" presStyleCnt="4">
        <dgm:presLayoutVars>
          <dgm:bulletEnabled val="1"/>
        </dgm:presLayoutVars>
      </dgm:prSet>
      <dgm:spPr/>
    </dgm:pt>
    <dgm:pt modelId="{19E07D08-7591-FD4D-9C81-AE0BB396508A}" type="pres">
      <dgm:prSet presAssocID="{1B359ADE-D4A5-3F4F-B4D7-D7A1BB485F3D}" presName="triangle2" presStyleLbl="node1" presStyleIdx="1" presStyleCnt="4">
        <dgm:presLayoutVars>
          <dgm:bulletEnabled val="1"/>
        </dgm:presLayoutVars>
      </dgm:prSet>
      <dgm:spPr/>
    </dgm:pt>
    <dgm:pt modelId="{D5BABE84-B8DB-DC44-A23F-E1D0A0D8F248}" type="pres">
      <dgm:prSet presAssocID="{1B359ADE-D4A5-3F4F-B4D7-D7A1BB485F3D}" presName="triangle3" presStyleLbl="node1" presStyleIdx="2" presStyleCnt="4">
        <dgm:presLayoutVars>
          <dgm:bulletEnabled val="1"/>
        </dgm:presLayoutVars>
      </dgm:prSet>
      <dgm:spPr/>
    </dgm:pt>
    <dgm:pt modelId="{7E4AF438-0E8C-114B-A049-A6228315E7F1}" type="pres">
      <dgm:prSet presAssocID="{1B359ADE-D4A5-3F4F-B4D7-D7A1BB485F3D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4F3D5812-6C55-E144-BA94-3DEE7E4110C5}" srcId="{1B359ADE-D4A5-3F4F-B4D7-D7A1BB485F3D}" destId="{30ADAB3A-F975-C948-8913-D63598E1D981}" srcOrd="2" destOrd="0" parTransId="{3ADAD0DA-1E54-7641-86CD-3A73644C3450}" sibTransId="{8B587B19-E5B5-D34C-B440-FA9B12CBC458}"/>
    <dgm:cxn modelId="{D49BC713-7B9E-0642-BDB4-6F07F53318F9}" type="presOf" srcId="{7FB055F1-AF88-7841-BB62-DC14BBF5BB77}" destId="{7C34FED3-33A5-624F-986C-3955F2E12610}" srcOrd="0" destOrd="0" presId="urn:microsoft.com/office/officeart/2005/8/layout/pyramid4"/>
    <dgm:cxn modelId="{EB58BA3A-4A90-7E4B-9935-5BDD54A4BF35}" type="presOf" srcId="{30ADAB3A-F975-C948-8913-D63598E1D981}" destId="{D5BABE84-B8DB-DC44-A23F-E1D0A0D8F248}" srcOrd="0" destOrd="0" presId="urn:microsoft.com/office/officeart/2005/8/layout/pyramid4"/>
    <dgm:cxn modelId="{ED37225F-AF61-3D44-90BA-F14AC60A8E18}" type="presOf" srcId="{F14A27F4-ADDF-094B-A3AC-738EA204D624}" destId="{19E07D08-7591-FD4D-9C81-AE0BB396508A}" srcOrd="0" destOrd="0" presId="urn:microsoft.com/office/officeart/2005/8/layout/pyramid4"/>
    <dgm:cxn modelId="{E40DE26F-A331-BD4F-A665-84B3D6FA2508}" srcId="{1B359ADE-D4A5-3F4F-B4D7-D7A1BB485F3D}" destId="{F14A27F4-ADDF-094B-A3AC-738EA204D624}" srcOrd="1" destOrd="0" parTransId="{AFB275F2-7865-3145-84BA-70BEC151FAEE}" sibTransId="{E3D1B5EC-0205-CF44-9C7E-1B3A29B44A1E}"/>
    <dgm:cxn modelId="{72F7C886-296C-1349-82EC-FD42A3028FCF}" srcId="{1B359ADE-D4A5-3F4F-B4D7-D7A1BB485F3D}" destId="{7FB055F1-AF88-7841-BB62-DC14BBF5BB77}" srcOrd="0" destOrd="0" parTransId="{30797787-B1E4-6843-9E87-BD8F59ECBF39}" sibTransId="{35B53D4A-68B4-AF41-8819-5A5188FAA76F}"/>
    <dgm:cxn modelId="{4CE13EAC-EC4B-7A4A-B1C8-0C61D7A7A90E}" srcId="{1B359ADE-D4A5-3F4F-B4D7-D7A1BB485F3D}" destId="{1E7B2B80-E261-EC4B-BFEF-52DC6D05CE4D}" srcOrd="3" destOrd="0" parTransId="{830A4104-55DD-FB4E-A960-A22B6E39CE22}" sibTransId="{158A1ED9-ABB0-E84B-815C-A8B11A97142F}"/>
    <dgm:cxn modelId="{46302FC1-553F-8E4E-8A5A-58AEB64C2B7C}" type="presOf" srcId="{1B359ADE-D4A5-3F4F-B4D7-D7A1BB485F3D}" destId="{91FBC7CB-98FF-7947-AC79-C07B18B769E3}" srcOrd="0" destOrd="0" presId="urn:microsoft.com/office/officeart/2005/8/layout/pyramid4"/>
    <dgm:cxn modelId="{19166FE8-4BE1-D04D-A9B0-51889AD7CE61}" type="presOf" srcId="{1E7B2B80-E261-EC4B-BFEF-52DC6D05CE4D}" destId="{7E4AF438-0E8C-114B-A049-A6228315E7F1}" srcOrd="0" destOrd="0" presId="urn:microsoft.com/office/officeart/2005/8/layout/pyramid4"/>
    <dgm:cxn modelId="{8704AF80-DF81-674A-996E-B56ACA350245}" type="presParOf" srcId="{91FBC7CB-98FF-7947-AC79-C07B18B769E3}" destId="{7C34FED3-33A5-624F-986C-3955F2E12610}" srcOrd="0" destOrd="0" presId="urn:microsoft.com/office/officeart/2005/8/layout/pyramid4"/>
    <dgm:cxn modelId="{1A15F7ED-B415-7E4A-9135-701BB7A34CCB}" type="presParOf" srcId="{91FBC7CB-98FF-7947-AC79-C07B18B769E3}" destId="{19E07D08-7591-FD4D-9C81-AE0BB396508A}" srcOrd="1" destOrd="0" presId="urn:microsoft.com/office/officeart/2005/8/layout/pyramid4"/>
    <dgm:cxn modelId="{1A4FEEC8-6DF3-4345-BA2A-2C6C816F4F85}" type="presParOf" srcId="{91FBC7CB-98FF-7947-AC79-C07B18B769E3}" destId="{D5BABE84-B8DB-DC44-A23F-E1D0A0D8F248}" srcOrd="2" destOrd="0" presId="urn:microsoft.com/office/officeart/2005/8/layout/pyramid4"/>
    <dgm:cxn modelId="{38EBC28A-196E-7A4F-B93B-D991CE9C9F12}" type="presParOf" srcId="{91FBC7CB-98FF-7947-AC79-C07B18B769E3}" destId="{7E4AF438-0E8C-114B-A049-A6228315E7F1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AD73B-FA2A-DC49-AF95-3F9577328282}">
      <dsp:nvSpPr>
        <dsp:cNvPr id="0" name=""/>
        <dsp:cNvSpPr/>
      </dsp:nvSpPr>
      <dsp:spPr>
        <a:xfrm>
          <a:off x="1635092" y="1850323"/>
          <a:ext cx="1998445" cy="1998445"/>
        </a:xfrm>
        <a:prstGeom prst="gear9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Model Training</a:t>
          </a:r>
        </a:p>
      </dsp:txBody>
      <dsp:txXfrm>
        <a:off x="2036868" y="2318449"/>
        <a:ext cx="1194893" cy="1027242"/>
      </dsp:txXfrm>
    </dsp:sp>
    <dsp:sp modelId="{F5210D65-5F73-1546-B09F-70907A6216C9}">
      <dsp:nvSpPr>
        <dsp:cNvPr id="0" name=""/>
        <dsp:cNvSpPr/>
      </dsp:nvSpPr>
      <dsp:spPr>
        <a:xfrm>
          <a:off x="472359" y="1377963"/>
          <a:ext cx="1453415" cy="1453415"/>
        </a:xfrm>
        <a:prstGeom prst="gear6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Feature Selection</a:t>
          </a:r>
        </a:p>
      </dsp:txBody>
      <dsp:txXfrm>
        <a:off x="838261" y="1746076"/>
        <a:ext cx="721611" cy="717189"/>
      </dsp:txXfrm>
    </dsp:sp>
    <dsp:sp modelId="{3D12109D-03F2-CC40-A746-23AFFDEAD6DD}">
      <dsp:nvSpPr>
        <dsp:cNvPr id="0" name=""/>
        <dsp:cNvSpPr/>
      </dsp:nvSpPr>
      <dsp:spPr>
        <a:xfrm rot="20700000">
          <a:off x="1286420" y="375254"/>
          <a:ext cx="1424050" cy="1424050"/>
        </a:xfrm>
        <a:prstGeom prst="gear6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Data Collection</a:t>
          </a:r>
        </a:p>
      </dsp:txBody>
      <dsp:txXfrm rot="-20700000">
        <a:off x="1598756" y="687590"/>
        <a:ext cx="799378" cy="799378"/>
      </dsp:txXfrm>
    </dsp:sp>
    <dsp:sp modelId="{F96F0928-990C-6F4C-A0A9-F8808C3287AE}">
      <dsp:nvSpPr>
        <dsp:cNvPr id="0" name=""/>
        <dsp:cNvSpPr/>
      </dsp:nvSpPr>
      <dsp:spPr>
        <a:xfrm>
          <a:off x="1475366" y="1552191"/>
          <a:ext cx="2558010" cy="2558010"/>
        </a:xfrm>
        <a:prstGeom prst="circularArrow">
          <a:avLst>
            <a:gd name="adj1" fmla="val 4688"/>
            <a:gd name="adj2" fmla="val 299029"/>
            <a:gd name="adj3" fmla="val 2501258"/>
            <a:gd name="adj4" fmla="val 15893772"/>
            <a:gd name="adj5" fmla="val 5469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E479365-9D96-5841-B362-FF2DC4B9704F}">
      <dsp:nvSpPr>
        <dsp:cNvPr id="0" name=""/>
        <dsp:cNvSpPr/>
      </dsp:nvSpPr>
      <dsp:spPr>
        <a:xfrm>
          <a:off x="214962" y="1058783"/>
          <a:ext cx="1858554" cy="185855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23EF07B-D4BD-8542-BFC1-4C463D7CF9A8}">
      <dsp:nvSpPr>
        <dsp:cNvPr id="0" name=""/>
        <dsp:cNvSpPr/>
      </dsp:nvSpPr>
      <dsp:spPr>
        <a:xfrm>
          <a:off x="957023" y="65740"/>
          <a:ext cx="2003896" cy="20038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4FED3-33A5-624F-986C-3955F2E12610}">
      <dsp:nvSpPr>
        <dsp:cNvPr id="0" name=""/>
        <dsp:cNvSpPr/>
      </dsp:nvSpPr>
      <dsp:spPr>
        <a:xfrm>
          <a:off x="939964" y="104962"/>
          <a:ext cx="1879928" cy="1879928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Demographic Parity</a:t>
          </a:r>
        </a:p>
      </dsp:txBody>
      <dsp:txXfrm>
        <a:off x="1409946" y="1044926"/>
        <a:ext cx="939964" cy="939964"/>
      </dsp:txXfrm>
    </dsp:sp>
    <dsp:sp modelId="{19E07D08-7591-FD4D-9C81-AE0BB396508A}">
      <dsp:nvSpPr>
        <dsp:cNvPr id="0" name=""/>
        <dsp:cNvSpPr/>
      </dsp:nvSpPr>
      <dsp:spPr>
        <a:xfrm>
          <a:off x="0" y="1984890"/>
          <a:ext cx="1879928" cy="1879928"/>
        </a:xfrm>
        <a:prstGeom prst="triangle">
          <a:avLst/>
        </a:prstGeom>
        <a:solidFill>
          <a:schemeClr val="accent3">
            <a:hueOff val="-3327773"/>
            <a:satOff val="28205"/>
            <a:lumOff val="281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Equal Opportunity</a:t>
          </a:r>
        </a:p>
      </dsp:txBody>
      <dsp:txXfrm>
        <a:off x="469982" y="2924854"/>
        <a:ext cx="939964" cy="939964"/>
      </dsp:txXfrm>
    </dsp:sp>
    <dsp:sp modelId="{D5BABE84-B8DB-DC44-A23F-E1D0A0D8F248}">
      <dsp:nvSpPr>
        <dsp:cNvPr id="0" name=""/>
        <dsp:cNvSpPr/>
      </dsp:nvSpPr>
      <dsp:spPr>
        <a:xfrm rot="10800000">
          <a:off x="939964" y="1984890"/>
          <a:ext cx="1879928" cy="1879928"/>
        </a:xfrm>
        <a:prstGeom prst="triangle">
          <a:avLst/>
        </a:prstGeom>
        <a:solidFill>
          <a:schemeClr val="accent3">
            <a:hueOff val="-6655546"/>
            <a:satOff val="56410"/>
            <a:lumOff val="562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Fairness 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Criteria</a:t>
          </a:r>
        </a:p>
      </dsp:txBody>
      <dsp:txXfrm rot="10800000">
        <a:off x="1409946" y="1984890"/>
        <a:ext cx="939964" cy="939964"/>
      </dsp:txXfrm>
    </dsp:sp>
    <dsp:sp modelId="{7E4AF438-0E8C-114B-A049-A6228315E7F1}">
      <dsp:nvSpPr>
        <dsp:cNvPr id="0" name=""/>
        <dsp:cNvSpPr/>
      </dsp:nvSpPr>
      <dsp:spPr>
        <a:xfrm>
          <a:off x="1879928" y="1984890"/>
          <a:ext cx="1879928" cy="1879928"/>
        </a:xfrm>
        <a:prstGeom prst="triangle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Equalized Odds</a:t>
          </a:r>
        </a:p>
      </dsp:txBody>
      <dsp:txXfrm>
        <a:off x="2349910" y="2924854"/>
        <a:ext cx="939964" cy="939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CC258A9D-A903-972A-54CE-191CD3C10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513CD135-D317-19AE-28B2-DAB058C91C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F4A13D7A-CEED-A744-F91A-9267CBA636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519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AD632F3D-C937-B6D2-C266-CA14125B3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CAEA659F-F76B-70DA-33BF-98B5D905DC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5484CAF9-1631-9FBF-768B-787DB0C586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096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2159C51F-E52D-8299-DA4A-71768C256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1C54A721-F8DD-663F-606F-B6765100A5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0A426A76-3DA7-2A4A-7EF7-9D3D8ADC8C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045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B0BFC8EF-A762-60C2-37E6-3A9039399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>
            <a:extLst>
              <a:ext uri="{FF2B5EF4-FFF2-40B4-BE49-F238E27FC236}">
                <a16:creationId xmlns:a16="http://schemas.microsoft.com/office/drawing/2014/main" id="{82B4A800-AD11-CCEE-19E9-67B1BD8EE3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0:notes">
            <a:extLst>
              <a:ext uri="{FF2B5EF4-FFF2-40B4-BE49-F238E27FC236}">
                <a16:creationId xmlns:a16="http://schemas.microsoft.com/office/drawing/2014/main" id="{904FAFE7-B8FA-4CC8-E018-1DB8FC28D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018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A4A78B76-62B2-720F-0663-7EA9E4AF0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>
            <a:extLst>
              <a:ext uri="{FF2B5EF4-FFF2-40B4-BE49-F238E27FC236}">
                <a16:creationId xmlns:a16="http://schemas.microsoft.com/office/drawing/2014/main" id="{E71FD78D-B2F4-061B-E2CF-D4645C7CE3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6:notes">
            <a:extLst>
              <a:ext uri="{FF2B5EF4-FFF2-40B4-BE49-F238E27FC236}">
                <a16:creationId xmlns:a16="http://schemas.microsoft.com/office/drawing/2014/main" id="{2D5F95AC-4BE9-592F-B9CC-7EA3E132D1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514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033E31C8-D5E9-2017-AE3F-9CE690F73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:notes">
            <a:extLst>
              <a:ext uri="{FF2B5EF4-FFF2-40B4-BE49-F238E27FC236}">
                <a16:creationId xmlns:a16="http://schemas.microsoft.com/office/drawing/2014/main" id="{171F4956-9A8B-D2BD-69BC-C7A200A2F5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7:notes">
            <a:extLst>
              <a:ext uri="{FF2B5EF4-FFF2-40B4-BE49-F238E27FC236}">
                <a16:creationId xmlns:a16="http://schemas.microsoft.com/office/drawing/2014/main" id="{135EAFF3-6059-1547-52B9-ABA6113E56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265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72FD3765-EAED-DEAA-F202-47452EF58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A4B8B846-D594-5968-110D-4A6C32ADC7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36F71B47-EEE0-462C-30C8-4394CB3D93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74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2" name="Google Shape;1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7371" y="317427"/>
            <a:ext cx="1356656" cy="2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Tajawal"/>
              <a:buNone/>
              <a:defRPr sz="4300" b="1">
                <a:latin typeface="Tajawal"/>
                <a:ea typeface="Tajawal"/>
                <a:cs typeface="Tajawal"/>
                <a:sym typeface="Tajawal"/>
              </a:defRPr>
            </a:lvl1pPr>
            <a:lvl2pPr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2pPr>
            <a:lvl3pPr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3pPr>
            <a:lvl4pPr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4pPr>
            <a:lvl5pPr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5pPr>
            <a:lvl6pPr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6pPr>
            <a:lvl7pPr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7pPr>
            <a:lvl8pPr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8pPr>
            <a:lvl9pPr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1pPr>
            <a:lvl2pPr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2pPr>
            <a:lvl3pPr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3pPr>
            <a:lvl4pPr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4pPr>
            <a:lvl5pPr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5pPr>
            <a:lvl6pPr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6pPr>
            <a:lvl7pPr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7pPr>
            <a:lvl8pPr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8pPr>
            <a:lvl9pPr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title"/>
          </p:nvPr>
        </p:nvSpPr>
        <p:spPr>
          <a:xfrm>
            <a:off x="2079450" y="445025"/>
            <a:ext cx="67074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500"/>
              <a:buNone/>
              <a:defRPr b="1">
                <a:solidFill>
                  <a:srgbClr val="543198"/>
                </a:solidFill>
              </a:defRPr>
            </a:lvl1pPr>
            <a:lvl2pPr lvl="1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2pPr>
            <a:lvl3pPr lvl="2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3pPr>
            <a:lvl4pPr lvl="3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4pPr>
            <a:lvl5pPr lvl="4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5pPr>
            <a:lvl6pPr lvl="5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6pPr>
            <a:lvl7pPr lvl="6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7pPr>
            <a:lvl8pPr lvl="7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8pPr>
            <a:lvl9pPr lvl="8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body" idx="1"/>
          </p:nvPr>
        </p:nvSpPr>
        <p:spPr>
          <a:xfrm>
            <a:off x="2758650" y="1334150"/>
            <a:ext cx="6028200" cy="17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Char char="●"/>
              <a:defRPr>
                <a:solidFill>
                  <a:srgbClr val="424242"/>
                </a:solidFill>
              </a:defRPr>
            </a:lvl1pPr>
            <a:lvl2pPr marL="914400" lvl="1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2pPr>
            <a:lvl3pPr marL="1371600" lvl="2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3pPr>
            <a:lvl4pPr marL="1828800" lvl="3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●"/>
              <a:defRPr>
                <a:solidFill>
                  <a:srgbClr val="424242"/>
                </a:solidFill>
              </a:defRPr>
            </a:lvl4pPr>
            <a:lvl5pPr marL="2286000" lvl="4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5pPr>
            <a:lvl6pPr marL="2743200" lvl="5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6pPr>
            <a:lvl7pPr marL="3200400" lvl="6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●"/>
              <a:defRPr>
                <a:solidFill>
                  <a:srgbClr val="424242"/>
                </a:solidFill>
              </a:defRPr>
            </a:lvl7pPr>
            <a:lvl8pPr marL="3657600" lvl="7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8pPr>
            <a:lvl9pPr marL="4114800" lvl="8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1pPr>
            <a:lvl2pPr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2pPr>
            <a:lvl3pPr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3pPr>
            <a:lvl4pPr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4pPr>
            <a:lvl5pPr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5pPr>
            <a:lvl6pPr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6pPr>
            <a:lvl7pPr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7pPr>
            <a:lvl8pPr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8pPr>
            <a:lvl9pPr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2079450" y="714175"/>
            <a:ext cx="67074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500"/>
              <a:buNone/>
              <a:defRPr b="1">
                <a:solidFill>
                  <a:srgbClr val="54319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1"/>
          </p:nvPr>
        </p:nvSpPr>
        <p:spPr>
          <a:xfrm>
            <a:off x="2758650" y="1526325"/>
            <a:ext cx="6028200" cy="17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Char char="●"/>
              <a:defRPr>
                <a:solidFill>
                  <a:srgbClr val="424242"/>
                </a:solidFill>
              </a:defRPr>
            </a:lvl1pPr>
            <a:lvl2pPr marL="914400" lvl="1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2pPr>
            <a:lvl3pPr marL="1371600" lvl="2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3pPr>
            <a:lvl4pPr marL="1828800" lvl="3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●"/>
              <a:defRPr>
                <a:solidFill>
                  <a:srgbClr val="424242"/>
                </a:solidFill>
              </a:defRPr>
            </a:lvl4pPr>
            <a:lvl5pPr marL="2286000" lvl="4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5pPr>
            <a:lvl6pPr marL="2743200" lvl="5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6pPr>
            <a:lvl7pPr marL="3200400" lvl="6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●"/>
              <a:defRPr>
                <a:solidFill>
                  <a:srgbClr val="424242"/>
                </a:solidFill>
              </a:defRPr>
            </a:lvl7pPr>
            <a:lvl8pPr marL="3657600" lvl="7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8pPr>
            <a:lvl9pPr marL="4114800" lvl="8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9"/>
          <p:cNvSpPr txBox="1">
            <a:spLocks noGrp="1"/>
          </p:cNvSpPr>
          <p:nvPr>
            <p:ph type="title"/>
          </p:nvPr>
        </p:nvSpPr>
        <p:spPr>
          <a:xfrm>
            <a:off x="311700" y="28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Google Shape;3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9271" y="4703039"/>
            <a:ext cx="946580" cy="21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311700" y="28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29B7"/>
              </a:buClr>
              <a:buSzPts val="2500"/>
              <a:buFont typeface="IBM Plex Sans Arabic Medium"/>
              <a:buNone/>
              <a:defRPr sz="2500" b="0" i="0" u="none" strike="noStrike" cap="none">
                <a:solidFill>
                  <a:srgbClr val="4F29B7"/>
                </a:solidFill>
                <a:latin typeface="IBM Plex Sans Arabic Medium"/>
                <a:ea typeface="IBM Plex Sans Arabic Medium"/>
                <a:cs typeface="IBM Plex Sans Arabic Medium"/>
                <a:sym typeface="IBM Plex Sans Arabic Medium"/>
              </a:defRPr>
            </a:lvl1pPr>
            <a:lvl2pPr marR="0" lvl="1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R="0" lvl="2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R="0" lvl="3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R="0" lvl="4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R="0" lvl="5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R="0" lvl="6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R="0" lvl="7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R="0" lvl="8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800"/>
              <a:buFont typeface="IBM Plex Sans Arabic"/>
              <a:buChar char="●"/>
              <a:defRPr sz="18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1pPr>
            <a:lvl2pPr marL="914400" marR="0" lvl="1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○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2pPr>
            <a:lvl3pPr marL="1371600" marR="0" lvl="2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■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3pPr>
            <a:lvl4pPr marL="1828800" marR="0" lvl="3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●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4pPr>
            <a:lvl5pPr marL="2286000" marR="0" lvl="4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○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5pPr>
            <a:lvl6pPr marL="2743200" marR="0" lvl="5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■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6pPr>
            <a:lvl7pPr marL="3200400" marR="0" lvl="6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●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7pPr>
            <a:lvl8pPr marL="3657600" marR="0" lvl="7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○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8pPr>
            <a:lvl9pPr marL="4114800" marR="0" lvl="8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■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" name="Google Shape;9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30954" y="17475"/>
            <a:ext cx="1266092" cy="100790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freepngimg.com/png/72892-business-compliance-american-bankers-regulation-regulatory-organization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evopedia.org/ethical-ai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google.com/document/d/1SguLyvTaP52nfERfzCZFp2Be5Q23H5Wg/edit" TargetMode="External"/><Relationship Id="rId5" Type="http://schemas.openxmlformats.org/officeDocument/2006/relationships/hyperlink" Target="https://vinayravindran.com/2012/07/05/general-hr-quiz-part-2/" TargetMode="External"/><Relationship Id="rId4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montrealethics.ai/demystifying-local-and-global-fairness-trade-offs-in-federated-learning-using-partial-information-decomposition/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>
            <a:spLocks noGrp="1"/>
          </p:cNvSpPr>
          <p:nvPr>
            <p:ph type="title"/>
          </p:nvPr>
        </p:nvSpPr>
        <p:spPr>
          <a:xfrm>
            <a:off x="5435226" y="867625"/>
            <a:ext cx="2974200" cy="22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4800">
                <a:solidFill>
                  <a:srgbClr val="58E3D8"/>
                </a:solidFill>
                <a:latin typeface="IBM Plex Sans Arabic SemiBold"/>
                <a:ea typeface="IBM Plex Sans Arabic SemiBold"/>
                <a:cs typeface="IBM Plex Sans Arabic SemiBold"/>
                <a:sym typeface="IBM Plex Sans Arabic SemiBold"/>
              </a:rPr>
              <a:t>أكـــــاديميــــة طــــويـــق</a:t>
            </a:r>
            <a:endParaRPr sz="4800">
              <a:solidFill>
                <a:srgbClr val="58E3D8"/>
              </a:solidFill>
              <a:latin typeface="IBM Plex Sans Arabic SemiBold"/>
              <a:ea typeface="IBM Plex Sans Arabic SemiBold"/>
              <a:cs typeface="IBM Plex Sans Arabic SemiBold"/>
              <a:sym typeface="IBM Plex Sans Arabic SemiBold"/>
            </a:endParaRPr>
          </a:p>
        </p:txBody>
      </p:sp>
      <p:sp>
        <p:nvSpPr>
          <p:cNvPr id="44" name="Google Shape;44;p1"/>
          <p:cNvSpPr txBox="1">
            <a:spLocks noGrp="1"/>
          </p:cNvSpPr>
          <p:nvPr>
            <p:ph type="body" idx="4294967295"/>
          </p:nvPr>
        </p:nvSpPr>
        <p:spPr>
          <a:xfrm>
            <a:off x="3902100" y="3253272"/>
            <a:ext cx="4447500" cy="1973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252526"/>
              </a:buClr>
              <a:buSzPts val="1800"/>
              <a:buFont typeface="IBM Plex Sans Arabic"/>
              <a:buNone/>
            </a:pPr>
            <a:r>
              <a:rPr lang="en-US" sz="3600" dirty="0">
                <a:solidFill>
                  <a:schemeClr val="lt1"/>
                </a:solidFill>
                <a:latin typeface="IBM Plex Sans Arabic Medium"/>
                <a:ea typeface="IBM Plex Sans Arabic Medium"/>
                <a:cs typeface="IBM Plex Sans Arabic Medium"/>
                <a:sym typeface="IBM Plex Sans Arabic Medium"/>
              </a:rPr>
              <a:t>Artificial Intelligence Ethics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16E74AFF-9E6A-B59F-07FE-B08EB98FF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5C9F185F-9174-9E5C-E991-EF27C52404B8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5659200" y="17908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6317E372-497F-291B-3C05-C30A3E0FA1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950" y="122160"/>
            <a:ext cx="698451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dirty="0">
                <a:latin typeface="Calibri"/>
                <a:cs typeface="Calibri"/>
              </a:rPr>
              <a:t>Discriminatory Outcomes in AI</a:t>
            </a:r>
            <a:br>
              <a:rPr lang="en-GB" sz="8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DEC16-77DB-175A-E9BE-F2029F94AD7E}"/>
              </a:ext>
            </a:extLst>
          </p:cNvPr>
          <p:cNvSpPr txBox="1"/>
          <p:nvPr/>
        </p:nvSpPr>
        <p:spPr>
          <a:xfrm>
            <a:off x="190352" y="696599"/>
            <a:ext cx="78563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AI systems can unintentionally produce discriminatory outcomes in various domains due to biases in training data, model design, or decision-making processes.</a:t>
            </a:r>
          </a:p>
          <a:p>
            <a:pPr algn="l"/>
            <a:endParaRPr lang="en-GB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Hiring: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AI-driven recruitment tools may 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</a:rPr>
              <a:t>favor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 certain demographics over others, as seen in Amazon’s hiring algorithm, which showed bias against women.</a:t>
            </a:r>
          </a:p>
          <a:p>
            <a:pPr marL="285750" indent="-285750" algn="l">
              <a:buFont typeface="Wingdings" pitchFamily="2" charset="2"/>
              <a:buChar char="Ø"/>
            </a:pPr>
            <a:endParaRPr lang="en-GB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Lending: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Credit scoring algorithms may systematically disadvantage minority groups due to biased historical data.</a:t>
            </a:r>
          </a:p>
          <a:p>
            <a:pPr marL="285750" indent="-285750" algn="l">
              <a:buFont typeface="Wingdings" pitchFamily="2" charset="2"/>
              <a:buChar char="Ø"/>
            </a:pPr>
            <a:endParaRPr lang="en-GB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Healthcare: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AI models trained on limited demographic data may misdiagnose conditions in underrepresented groups.</a:t>
            </a:r>
          </a:p>
          <a:p>
            <a:pPr marL="285750" indent="-285750" algn="l">
              <a:buFont typeface="Wingdings" pitchFamily="2" charset="2"/>
              <a:buChar char="Ø"/>
            </a:pPr>
            <a:endParaRPr lang="en-GB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Policing: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Predictive policing models have been criticized for reinforcing racial bias by over-policing certain communities based on biased historical crime data.</a:t>
            </a:r>
          </a:p>
        </p:txBody>
      </p:sp>
    </p:spTree>
    <p:extLst>
      <p:ext uri="{BB962C8B-B14F-4D97-AF65-F5344CB8AC3E}">
        <p14:creationId xmlns:p14="http://schemas.microsoft.com/office/powerpoint/2010/main" val="3315047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8E506D86-3564-A2D0-0191-99B8B5B00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FD303E6A-CAC2-50E7-C72E-84D25B190C99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17218" y="12216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E9DE5CF7-C686-E292-B9A8-3CD1C6C4E1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192" y="122160"/>
            <a:ext cx="7464268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400" b="1" i="0" u="none" strike="noStrike" dirty="0">
                <a:solidFill>
                  <a:srgbClr val="7030A0"/>
                </a:solidFill>
                <a:effectLst/>
              </a:rPr>
              <a:t>Legal and Ethical Frameworks for Preventing AI Discrimination</a:t>
            </a: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F52868-7828-4063-E2DA-9288783895D2}"/>
              </a:ext>
            </a:extLst>
          </p:cNvPr>
          <p:cNvSpPr txBox="1"/>
          <p:nvPr/>
        </p:nvSpPr>
        <p:spPr>
          <a:xfrm>
            <a:off x="630936" y="1450652"/>
            <a:ext cx="45680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To mitigate discrimination, governments and organizations have developed ethical and legal frameworks. These frameworks ensure AI systems are transparent, accountable, and fair.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Ethical Guidelines: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Encourage fairness, transparency, and accountability in AI decision-making.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Bias Audits: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Regularly testing AI models for discriminatory patterns before deployment.</a:t>
            </a:r>
          </a:p>
        </p:txBody>
      </p:sp>
      <p:pic>
        <p:nvPicPr>
          <p:cNvPr id="7" name="Picture 6" descr="Business Compliance American Bankers Regulation Regulatory Organization ...">
            <a:extLst>
              <a:ext uri="{FF2B5EF4-FFF2-40B4-BE49-F238E27FC236}">
                <a16:creationId xmlns:a16="http://schemas.microsoft.com/office/drawing/2014/main" id="{A6C313E2-D347-8A16-998B-52E35D309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99001" y="866996"/>
            <a:ext cx="3458817" cy="293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4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4B566BDE-80C1-B269-6B5F-941466774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D9983F65-50DD-5E51-68A5-2629FB6A55E6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44650" y="1779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C5407978-F68A-CEC9-D47B-6B47A6BE73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950" y="122160"/>
            <a:ext cx="698451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dirty="0">
                <a:latin typeface="Calibri"/>
                <a:cs typeface="Calibri"/>
              </a:rPr>
              <a:t>Regulatory Guidelines</a:t>
            </a: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lang="en-GB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7E8AA-1A01-A901-8D25-4E85C85C4B05}"/>
              </a:ext>
            </a:extLst>
          </p:cNvPr>
          <p:cNvSpPr txBox="1"/>
          <p:nvPr/>
        </p:nvSpPr>
        <p:spPr>
          <a:xfrm>
            <a:off x="190352" y="927609"/>
            <a:ext cx="848730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Several regulations have been introduced to prevent AI-related discrimination: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General Data Protection Regulation (GDPR):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Enforces transparency in AI decisions and grants users the right to explanation and data protection.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AI Act (EU):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Proposes stricter regulations on high-risk AI applications to prevent bias and discrimination.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Equal Credit Opportunity Act (ECOA - US):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Ensures fair lending practices by prohibiting discrimination based on race, gender, or age in credit decisions.</a:t>
            </a:r>
          </a:p>
          <a:p>
            <a:pPr algn="l"/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These frameworks help establish fairness, reduce harm, and hold AI developers accountable for ethical AI deployment.</a:t>
            </a:r>
          </a:p>
        </p:txBody>
      </p:sp>
      <p:pic>
        <p:nvPicPr>
          <p:cNvPr id="8" name="Picture 7" descr="Ethical AI">
            <a:extLst>
              <a:ext uri="{FF2B5EF4-FFF2-40B4-BE49-F238E27FC236}">
                <a16:creationId xmlns:a16="http://schemas.microsoft.com/office/drawing/2014/main" id="{207324E7-C299-8225-BC9E-170B6A662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35002" y="3088813"/>
            <a:ext cx="5408998" cy="205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6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0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44650" y="1779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0"/>
          <p:cNvSpPr txBox="1">
            <a:spLocks noGrp="1"/>
          </p:cNvSpPr>
          <p:nvPr>
            <p:ph type="title"/>
          </p:nvPr>
        </p:nvSpPr>
        <p:spPr>
          <a:xfrm>
            <a:off x="872950" y="122160"/>
            <a:ext cx="698451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500"/>
              <a:buNone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RECAP</a:t>
            </a:r>
            <a:br>
              <a:rPr lang="en-US" sz="1600" dirty="0">
                <a:latin typeface="Arial"/>
                <a:ea typeface="Arial"/>
                <a:cs typeface="Arial"/>
                <a:sym typeface="Arial"/>
              </a:rPr>
            </a:br>
            <a:endParaRPr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F6B0B-CDF5-6247-EEAD-F2816EA369FC}"/>
              </a:ext>
            </a:extLst>
          </p:cNvPr>
          <p:cNvSpPr txBox="1"/>
          <p:nvPr/>
        </p:nvSpPr>
        <p:spPr>
          <a:xfrm>
            <a:off x="1009816" y="802532"/>
            <a:ext cx="596148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b="1" dirty="0"/>
              <a:t>AI systems can lead to discriminatory outcomes</a:t>
            </a:r>
            <a:r>
              <a:rPr lang="en-GB" dirty="0"/>
              <a:t> in hiring, lending, healthcare, and policing due to biased training data and flawed algorithms.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b="1" dirty="0"/>
              <a:t>Bias in AI can arise from multiple sources</a:t>
            </a:r>
            <a:r>
              <a:rPr lang="en-GB" dirty="0"/>
              <a:t>, including data collection, feature selection, and model training.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b="1" dirty="0"/>
              <a:t>Fairness in AI decision-making</a:t>
            </a:r>
            <a:r>
              <a:rPr lang="en-GB" dirty="0"/>
              <a:t> is crucial and involves balancing accuracy with ethical considerations.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b="1" dirty="0"/>
              <a:t>Legal and ethical frameworks</a:t>
            </a:r>
            <a:r>
              <a:rPr lang="en-GB" dirty="0"/>
              <a:t> help prevent AI discrimination by promoting transparency and accountability.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b="1" dirty="0"/>
              <a:t>Regulatory guidelines like GDPR, AI Act, and ECOA</a:t>
            </a:r>
            <a:r>
              <a:rPr lang="en-GB" dirty="0"/>
              <a:t> enforce fairness and protect individuals from biased AI-driven decisions.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b="1" dirty="0"/>
              <a:t>Bias audits and fairness metrics</a:t>
            </a:r>
            <a:r>
              <a:rPr lang="en-GB" dirty="0"/>
              <a:t> are essential for evaluating and mitigating discrimination in AI models.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b="1" dirty="0"/>
              <a:t>Developers and organizations hold responsibility</a:t>
            </a:r>
            <a:r>
              <a:rPr lang="en-GB" dirty="0"/>
              <a:t> for ensuring ethical AI deployment and minimizing harmful societal impacts.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F0A88C7E-B626-111D-B87B-BCB3A5262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0">
            <a:extLst>
              <a:ext uri="{FF2B5EF4-FFF2-40B4-BE49-F238E27FC236}">
                <a16:creationId xmlns:a16="http://schemas.microsoft.com/office/drawing/2014/main" id="{42997639-C232-E5CE-035C-DE377557A02C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44650" y="1779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0">
            <a:extLst>
              <a:ext uri="{FF2B5EF4-FFF2-40B4-BE49-F238E27FC236}">
                <a16:creationId xmlns:a16="http://schemas.microsoft.com/office/drawing/2014/main" id="{4D3F2610-FAD4-6B91-BFA3-B07177104B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950" y="122160"/>
            <a:ext cx="698451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500"/>
              <a:buNone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Check your Knowledge</a:t>
            </a:r>
            <a:br>
              <a:rPr lang="en-US" sz="1600" dirty="0">
                <a:latin typeface="Arial"/>
                <a:ea typeface="Arial"/>
                <a:cs typeface="Arial"/>
                <a:sym typeface="Arial"/>
              </a:rPr>
            </a:br>
            <a:endParaRPr sz="3200" dirty="0"/>
          </a:p>
        </p:txBody>
      </p:sp>
      <p:pic>
        <p:nvPicPr>
          <p:cNvPr id="3" name="Picture 2" descr="General HR Quiz - Part 2 | Vinay Ravindran | Human Resources | Your ...">
            <a:extLst>
              <a:ext uri="{FF2B5EF4-FFF2-40B4-BE49-F238E27FC236}">
                <a16:creationId xmlns:a16="http://schemas.microsoft.com/office/drawing/2014/main" id="{6ED5675B-4806-D983-49F9-93D3CAF16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07728" y="957181"/>
            <a:ext cx="3314954" cy="2841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93068-10D6-431F-95CF-EEF7821E0F9A}"/>
              </a:ext>
            </a:extLst>
          </p:cNvPr>
          <p:cNvSpPr txBox="1"/>
          <p:nvPr/>
        </p:nvSpPr>
        <p:spPr>
          <a:xfrm>
            <a:off x="3859297" y="4032430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Click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413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0"/>
          <p:cNvPicPr preferRelativeResize="0"/>
          <p:nvPr/>
        </p:nvPicPr>
        <p:blipFill rotWithShape="1">
          <a:blip r:embed="rId3">
            <a:alphaModFix/>
          </a:blip>
          <a:srcRect l="8508"/>
          <a:stretch/>
        </p:blipFill>
        <p:spPr>
          <a:xfrm>
            <a:off x="6248550" y="1551586"/>
            <a:ext cx="1357692" cy="509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7216" y="2992069"/>
            <a:ext cx="995950" cy="40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19974" y="3081645"/>
            <a:ext cx="1214843" cy="226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 rotWithShape="1">
          <a:blip r:embed="rId6">
            <a:alphaModFix/>
          </a:blip>
          <a:srcRect l="11047" t="22524" r="11047" b="22523"/>
          <a:stretch/>
        </p:blipFill>
        <p:spPr>
          <a:xfrm>
            <a:off x="3316327" y="2249012"/>
            <a:ext cx="688702" cy="39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60782" y="2325188"/>
            <a:ext cx="1133228" cy="24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 rotWithShape="1">
          <a:blip r:embed="rId8">
            <a:alphaModFix/>
          </a:blip>
          <a:srcRect l="2114" t="19776" b="19777"/>
          <a:stretch/>
        </p:blipFill>
        <p:spPr>
          <a:xfrm>
            <a:off x="3094065" y="1608499"/>
            <a:ext cx="1133226" cy="39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83573" y="3074674"/>
            <a:ext cx="954210" cy="24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 descr="Text&#10;&#10;Description automatically generated with low confidenc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92620" y="3040838"/>
            <a:ext cx="750589" cy="30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 descr="A red and black sign&#10;&#10;Description automatically generated with low confidenc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183572" y="3696038"/>
            <a:ext cx="954213" cy="202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 descr="A picture containing text, clipart, vector graphics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18971" y="3677016"/>
            <a:ext cx="697888" cy="2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 rotWithShape="1">
          <a:blip r:embed="rId13">
            <a:alphaModFix/>
          </a:blip>
          <a:srcRect b="18915"/>
          <a:stretch/>
        </p:blipFill>
        <p:spPr>
          <a:xfrm>
            <a:off x="6450290" y="3643177"/>
            <a:ext cx="954212" cy="30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 rotWithShape="1">
          <a:blip r:embed="rId14">
            <a:alphaModFix/>
          </a:blip>
          <a:srcRect l="12270" t="12270" r="12262" b="12262"/>
          <a:stretch/>
        </p:blipFill>
        <p:spPr>
          <a:xfrm>
            <a:off x="3885746" y="4245539"/>
            <a:ext cx="1133228" cy="382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798086" y="3621493"/>
            <a:ext cx="694210" cy="351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 rotWithShape="1">
          <a:blip r:embed="rId16">
            <a:alphaModFix/>
          </a:blip>
          <a:srcRect t="18905" b="18904"/>
          <a:stretch/>
        </p:blipFill>
        <p:spPr>
          <a:xfrm>
            <a:off x="1537771" y="1614885"/>
            <a:ext cx="1214840" cy="38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/>
          <p:cNvPicPr preferRelativeResize="0"/>
          <p:nvPr/>
        </p:nvPicPr>
        <p:blipFill rotWithShape="1">
          <a:blip r:embed="rId17">
            <a:alphaModFix/>
          </a:blip>
          <a:srcRect l="2114" t="28897" b="28892"/>
          <a:stretch/>
        </p:blipFill>
        <p:spPr>
          <a:xfrm>
            <a:off x="4740627" y="1652095"/>
            <a:ext cx="1254574" cy="308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760495" y="2253777"/>
            <a:ext cx="1214839" cy="38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647215" y="2294778"/>
            <a:ext cx="995952" cy="30401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>
            <a:spLocks noGrp="1"/>
          </p:cNvSpPr>
          <p:nvPr>
            <p:ph type="title" idx="4294967295"/>
          </p:nvPr>
        </p:nvSpPr>
        <p:spPr>
          <a:xfrm>
            <a:off x="2079450" y="745725"/>
            <a:ext cx="63738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>
                <a:solidFill>
                  <a:srgbClr val="4F29B6"/>
                </a:solidFill>
                <a:latin typeface="IBM Plex Sans Arabic SemiBold"/>
                <a:ea typeface="IBM Plex Sans Arabic SemiBold"/>
                <a:cs typeface="IBM Plex Sans Arabic SemiBold"/>
                <a:sym typeface="IBM Plex Sans Arabic SemiBold"/>
              </a:rPr>
              <a:t>الشراكات العالمية</a:t>
            </a:r>
            <a:endParaRPr>
              <a:solidFill>
                <a:srgbClr val="4F29B6"/>
              </a:solidFill>
              <a:latin typeface="IBM Plex Sans Arabic SemiBold"/>
              <a:ea typeface="IBM Plex Sans Arabic SemiBold"/>
              <a:cs typeface="IBM Plex Sans Arabic SemiBold"/>
              <a:sym typeface="IBM Plex Sans Arabic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5548225" y="2230950"/>
            <a:ext cx="30621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33333"/>
              <a:buNone/>
            </a:pPr>
            <a:r>
              <a:rPr lang="en-US" sz="4000" b="1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شــــــكــــرًا لكــــــم</a:t>
            </a:r>
            <a:endParaRPr sz="4000" b="1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17" name="Google Shape;217;p21"/>
          <p:cNvSpPr txBox="1">
            <a:spLocks noGrp="1"/>
          </p:cNvSpPr>
          <p:nvPr>
            <p:ph type="ctrTitle" idx="4294967295"/>
          </p:nvPr>
        </p:nvSpPr>
        <p:spPr>
          <a:xfrm>
            <a:off x="4166050" y="2870075"/>
            <a:ext cx="44442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29B7"/>
              </a:buClr>
              <a:buSzPts val="990"/>
              <a:buFont typeface="IBM Plex Sans Arabic Medium"/>
              <a:buNone/>
            </a:pPr>
            <a:r>
              <a:rPr lang="en-US" sz="2900" b="1" i="0" u="none" strike="noStrike" cap="none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THANK YOU</a:t>
            </a:r>
            <a:endParaRPr sz="2900" b="1" i="0" u="none" strike="noStrike" cap="non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311708" y="1137037"/>
            <a:ext cx="8520600" cy="166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br>
              <a:rPr lang="en-GB" sz="4000" b="1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</a:br>
            <a:br>
              <a:rPr lang="en-GB" sz="4000" b="1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</a:br>
            <a:br>
              <a:rPr lang="en-GB" sz="4000" b="1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</a:br>
            <a:br>
              <a:rPr lang="en-GB" sz="4000" b="1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</a:br>
            <a:br>
              <a:rPr lang="en-GB" sz="4000" b="1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</a:br>
            <a:br>
              <a:rPr lang="en-US" sz="40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GB" sz="2700" b="1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Discrimination and Ethical Implications in AI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2500"/>
              <a:buFont typeface="Tajawal"/>
              <a:buNone/>
            </a:pPr>
            <a:r>
              <a:rPr lang="en-US" dirty="0"/>
              <a:t>Understanding BIAS and Implications</a:t>
            </a:r>
            <a:endParaRPr dirty="0"/>
          </a:p>
        </p:txBody>
      </p:sp>
      <p:sp>
        <p:nvSpPr>
          <p:cNvPr id="51" name="Google Shape;51;p2"/>
          <p:cNvSpPr txBox="1"/>
          <p:nvPr/>
        </p:nvSpPr>
        <p:spPr>
          <a:xfrm>
            <a:off x="3527778" y="4245036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By: Dr. Afshan Hashmi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 txBox="1"/>
          <p:nvPr/>
        </p:nvSpPr>
        <p:spPr>
          <a:xfrm>
            <a:off x="355978" y="622430"/>
            <a:ext cx="8029070" cy="430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Course Objectives:</a:t>
            </a:r>
            <a:endParaRPr lang="en-GB" sz="2800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To understand the ethical implications of AI in decision-making, particularly in areas like hiring, healthcare, and law enforcement.</a:t>
            </a: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To explore regulatory frameworks such as GDPR, AI Act, and ECOA that address AI discrimination and promote fairness.</a:t>
            </a:r>
          </a:p>
          <a:p>
            <a:pPr marL="0" marR="0" lvl="0" indent="0" algn="just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Course Learning Outcomes:</a:t>
            </a:r>
            <a:endParaRPr lang="en-GB" sz="2000" dirty="0"/>
          </a:p>
          <a:p>
            <a:pPr algn="just">
              <a:lnSpc>
                <a:spcPct val="125000"/>
              </a:lnSpc>
              <a:spcBef>
                <a:spcPts val="1000"/>
              </a:spcBef>
            </a:pPr>
            <a:r>
              <a:rPr lang="en-GB" sz="1600" dirty="0"/>
              <a:t>1.Students will be able to identify and </a:t>
            </a:r>
            <a:r>
              <a:rPr lang="en-GB" sz="1600" dirty="0" err="1"/>
              <a:t>analyze</a:t>
            </a:r>
            <a:r>
              <a:rPr lang="en-GB" sz="1600" dirty="0"/>
              <a:t> sources of bias in AI systems and their impact on fairness.</a:t>
            </a:r>
          </a:p>
          <a:p>
            <a:pPr algn="just">
              <a:lnSpc>
                <a:spcPct val="125000"/>
              </a:lnSpc>
              <a:spcBef>
                <a:spcPts val="1000"/>
              </a:spcBef>
            </a:pPr>
            <a:r>
              <a:rPr lang="en-GB" sz="1600" dirty="0"/>
              <a:t>2. Students will demonstrate knowledge of legal and ethical frameworks that mitigate AI discrimination and ensure responsible AI development.</a:t>
            </a:r>
          </a:p>
          <a:p>
            <a:pPr marL="0" marR="0" lvl="0" indent="0" algn="just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74">
          <a:extLst>
            <a:ext uri="{FF2B5EF4-FFF2-40B4-BE49-F238E27FC236}">
              <a16:creationId xmlns:a16="http://schemas.microsoft.com/office/drawing/2014/main" id="{1BBFEC59-2F9A-F1A0-822E-D0C14DF81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">
            <a:extLst>
              <a:ext uri="{FF2B5EF4-FFF2-40B4-BE49-F238E27FC236}">
                <a16:creationId xmlns:a16="http://schemas.microsoft.com/office/drawing/2014/main" id="{814E9543-CA25-5AF4-BD0C-4BBE3828E304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44650" y="1779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6">
            <a:extLst>
              <a:ext uri="{FF2B5EF4-FFF2-40B4-BE49-F238E27FC236}">
                <a16:creationId xmlns:a16="http://schemas.microsoft.com/office/drawing/2014/main" id="{4025FB2A-478B-7FBC-5819-20CB112C3C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22160"/>
            <a:ext cx="790956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b="1" i="0" u="none" strike="noStrike" dirty="0">
                <a:solidFill>
                  <a:srgbClr val="7030A0"/>
                </a:solidFill>
                <a:effectLst/>
              </a:rPr>
              <a:t>Understanding Bias in AI</a:t>
            </a:r>
            <a:br>
              <a:rPr lang="en-GB" sz="16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</a:br>
            <a:endParaRPr sz="3200" dirty="0"/>
          </a:p>
        </p:txBody>
      </p:sp>
      <p:sp>
        <p:nvSpPr>
          <p:cNvPr id="79" name="Google Shape;79;p6">
            <a:extLst>
              <a:ext uri="{FF2B5EF4-FFF2-40B4-BE49-F238E27FC236}">
                <a16:creationId xmlns:a16="http://schemas.microsoft.com/office/drawing/2014/main" id="{8E7AD6B6-47C7-C90A-7843-8B2A94B3A678}"/>
              </a:ext>
            </a:extLst>
          </p:cNvPr>
          <p:cNvSpPr txBox="1"/>
          <p:nvPr/>
        </p:nvSpPr>
        <p:spPr>
          <a:xfrm>
            <a:off x="2371061" y="4038281"/>
            <a:ext cx="34422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262AC-773E-9AD2-4E8C-106650764936}"/>
              </a:ext>
            </a:extLst>
          </p:cNvPr>
          <p:cNvSpPr txBox="1"/>
          <p:nvPr/>
        </p:nvSpPr>
        <p:spPr>
          <a:xfrm>
            <a:off x="64008" y="1019765"/>
            <a:ext cx="471830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Definition and Types of Bias:</a:t>
            </a:r>
            <a:br>
              <a:rPr lang="en-GB" sz="16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Bias in AI refers to systematic errors in machine learning models that lead to unfair outcomes. It can be classified into: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Data Bias: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Occurs when training data is unrepresentative or imbalanced (e.g., facial recognition systems failing to recognize certain demographics).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Algorithmic Bias: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Results from the way models process data and make decisions, often amplifying existing biases.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Human Bias: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Introduced by the developers, researchers, or data annotators through subjective decisions.</a:t>
            </a:r>
          </a:p>
        </p:txBody>
      </p:sp>
      <p:pic>
        <p:nvPicPr>
          <p:cNvPr id="4098" name="Picture 2" descr="Navigating Bias in AI with Open-Source ...">
            <a:extLst>
              <a:ext uri="{FF2B5EF4-FFF2-40B4-BE49-F238E27FC236}">
                <a16:creationId xmlns:a16="http://schemas.microsoft.com/office/drawing/2014/main" id="{E75359B8-8B59-0726-ABC5-C6B191A94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28" y="1719072"/>
            <a:ext cx="4144772" cy="276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33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7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4184730" y="287628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190352" y="122160"/>
            <a:ext cx="7764928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000" dirty="0">
                <a:latin typeface="Calibri"/>
                <a:cs typeface="Calibri"/>
              </a:rPr>
              <a:t>Sources of Bias in AI Models:</a:t>
            </a:r>
            <a:br>
              <a:rPr lang="en-GB" sz="1100" b="0" i="0" u="none" strike="noStrike" dirty="0">
                <a:solidFill>
                  <a:srgbClr val="000000"/>
                </a:solidFill>
                <a:effectLst/>
              </a:rPr>
            </a:br>
            <a:br>
              <a:rPr lang="en-US" sz="2000" dirty="0">
                <a:latin typeface="Calibri"/>
                <a:ea typeface="Calibri"/>
                <a:cs typeface="Calibri"/>
                <a:sym typeface="Calibri"/>
              </a:rPr>
            </a:b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1FDD7-CBEB-55C1-A004-243AAA02B311}"/>
              </a:ext>
            </a:extLst>
          </p:cNvPr>
          <p:cNvSpPr txBox="1"/>
          <p:nvPr/>
        </p:nvSpPr>
        <p:spPr>
          <a:xfrm>
            <a:off x="515700" y="1128606"/>
            <a:ext cx="388256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Data Collection: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Skewed or non-diverse datasets can lead to biased predictions.</a:t>
            </a:r>
          </a:p>
          <a:p>
            <a:pPr marL="285750" indent="-285750" algn="l">
              <a:buFont typeface="Wingdings" pitchFamily="2" charset="2"/>
              <a:buChar char="Ø"/>
            </a:pPr>
            <a:endParaRPr lang="en-GB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Feature Selection: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Choosing inappropriate or sensitive features (e.g., race or gender) can create biased outcomes.</a:t>
            </a:r>
          </a:p>
          <a:p>
            <a:pPr marL="285750" indent="-285750" algn="l">
              <a:buFont typeface="Wingdings" pitchFamily="2" charset="2"/>
              <a:buChar char="Ø"/>
            </a:pPr>
            <a:endParaRPr lang="en-GB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Model Training: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Biases in the learning process can reinforce disparities, especially if optimization prioritizes accuracy over fairness.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86F7E3A-4B52-1B2C-FA9C-62F25AC867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4378068"/>
              </p:ext>
            </p:extLst>
          </p:nvPr>
        </p:nvGraphicFramePr>
        <p:xfrm>
          <a:off x="4745736" y="539750"/>
          <a:ext cx="363353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AD1E245C-17DD-8426-7E86-225321D38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7">
            <a:extLst>
              <a:ext uri="{FF2B5EF4-FFF2-40B4-BE49-F238E27FC236}">
                <a16:creationId xmlns:a16="http://schemas.microsoft.com/office/drawing/2014/main" id="{67DA5825-D171-C6C9-BDA7-CE6B9486639F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44650" y="1779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>
            <a:extLst>
              <a:ext uri="{FF2B5EF4-FFF2-40B4-BE49-F238E27FC236}">
                <a16:creationId xmlns:a16="http://schemas.microsoft.com/office/drawing/2014/main" id="{12EC5BCB-C707-1B44-6F65-65EAE68BC7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950" y="122160"/>
            <a:ext cx="670740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b="1" i="0" u="none" strike="noStrike" dirty="0">
                <a:solidFill>
                  <a:srgbClr val="7030A0"/>
                </a:solidFill>
                <a:effectLst/>
              </a:rPr>
              <a:t>Real-World Examples:</a:t>
            </a:r>
            <a:br>
              <a:rPr lang="en-GB" sz="1100" b="0" i="0" u="none" strike="noStrike" dirty="0">
                <a:solidFill>
                  <a:srgbClr val="000000"/>
                </a:solidFill>
                <a:effectLst/>
              </a:rPr>
            </a:br>
            <a:br>
              <a:rPr lang="en-US" sz="2000" dirty="0">
                <a:latin typeface="Calibri"/>
                <a:ea typeface="Calibri"/>
                <a:cs typeface="Calibri"/>
                <a:sym typeface="Calibri"/>
              </a:rPr>
            </a:b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0C15B-B42C-B984-4F2A-E72A6BEE7EE4}"/>
              </a:ext>
            </a:extLst>
          </p:cNvPr>
          <p:cNvSpPr txBox="1"/>
          <p:nvPr/>
        </p:nvSpPr>
        <p:spPr>
          <a:xfrm>
            <a:off x="448056" y="1141884"/>
            <a:ext cx="448056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Hiring Algorithms: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Some AI-based hiring tools have discriminated against women due to biased training data.</a:t>
            </a:r>
          </a:p>
          <a:p>
            <a:pPr marL="285750" indent="-285750" algn="l">
              <a:buFont typeface="Wingdings" pitchFamily="2" charset="2"/>
              <a:buChar char="Ø"/>
            </a:pPr>
            <a:endParaRPr lang="en-GB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Predictive Policing: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AI systems predicting crime hotspots have reinforced racial biases due to historically biased police data.</a:t>
            </a:r>
          </a:p>
          <a:p>
            <a:pPr marL="285750" indent="-285750" algn="l">
              <a:buFont typeface="Wingdings" pitchFamily="2" charset="2"/>
              <a:buChar char="Ø"/>
            </a:pPr>
            <a:endParaRPr lang="en-GB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Loan Approval Systems: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AI models have unfairly denied loans to minority groups due to biased credit history data.</a:t>
            </a:r>
          </a:p>
        </p:txBody>
      </p:sp>
      <p:pic>
        <p:nvPicPr>
          <p:cNvPr id="5" name="Picture 2" descr="LWL #25 Discrimination in Data and ...">
            <a:extLst>
              <a:ext uri="{FF2B5EF4-FFF2-40B4-BE49-F238E27FC236}">
                <a16:creationId xmlns:a16="http://schemas.microsoft.com/office/drawing/2014/main" id="{4EABFB2B-845B-1C2A-B1FD-CC875BD9E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488" y="1325880"/>
            <a:ext cx="3906160" cy="223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52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5789384" y="2713536"/>
            <a:ext cx="3164264" cy="40393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872950" y="122160"/>
            <a:ext cx="698451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b="1" i="0" u="none" strike="noStrike" dirty="0">
                <a:solidFill>
                  <a:srgbClr val="7030A0"/>
                </a:solidFill>
                <a:effectLst/>
              </a:rPr>
              <a:t>Fairness in AI Decision-Making</a:t>
            </a:r>
            <a:br>
              <a:rPr lang="en-GB" sz="28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US" sz="1600" dirty="0">
                <a:latin typeface="Arial"/>
                <a:ea typeface="Arial"/>
                <a:cs typeface="Arial"/>
                <a:sym typeface="Arial"/>
              </a:rPr>
            </a:b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ADE81-3F51-267A-3EA9-B18648D84282}"/>
              </a:ext>
            </a:extLst>
          </p:cNvPr>
          <p:cNvSpPr txBox="1"/>
          <p:nvPr/>
        </p:nvSpPr>
        <p:spPr>
          <a:xfrm>
            <a:off x="651988" y="616688"/>
            <a:ext cx="72054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br>
              <a:rPr lang="en-GB" sz="16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Fairness in AI refers to ensuring equitable outcomes across different groups. Two key perspectives include:</a:t>
            </a:r>
          </a:p>
          <a:p>
            <a:pPr algn="l"/>
            <a:endParaRPr lang="en-GB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Group Fairness: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Ensures that different demographic groups (e.g., gender, race) receive similar treatment.</a:t>
            </a:r>
          </a:p>
          <a:p>
            <a:pPr marL="285750" indent="-285750" algn="l">
              <a:buFont typeface="Wingdings" pitchFamily="2" charset="2"/>
              <a:buChar char="Ø"/>
            </a:pPr>
            <a:endParaRPr lang="en-GB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Individual Fairness: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Ensures that similar individuals are treated equally regardless of their group identity.</a:t>
            </a:r>
          </a:p>
        </p:txBody>
      </p:sp>
      <p:pic>
        <p:nvPicPr>
          <p:cNvPr id="2050" name="Picture 2" descr="Keys To Understanding AI Ethical Issues">
            <a:extLst>
              <a:ext uri="{FF2B5EF4-FFF2-40B4-BE49-F238E27FC236}">
                <a16:creationId xmlns:a16="http://schemas.microsoft.com/office/drawing/2014/main" id="{5DF9D1FD-51D3-F08B-611C-B107A81FB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380" y="3038165"/>
            <a:ext cx="5349240" cy="210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44650" y="1779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/>
          <p:cNvSpPr txBox="1">
            <a:spLocks noGrp="1"/>
          </p:cNvSpPr>
          <p:nvPr>
            <p:ph type="title"/>
          </p:nvPr>
        </p:nvSpPr>
        <p:spPr>
          <a:xfrm>
            <a:off x="872950" y="122160"/>
            <a:ext cx="698451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b="1" i="0" u="none" strike="noStrike" dirty="0">
                <a:solidFill>
                  <a:srgbClr val="7030A0"/>
                </a:solidFill>
                <a:effectLst/>
              </a:rPr>
              <a:t>Fairness Criteria:</a:t>
            </a:r>
            <a:br>
              <a:rPr lang="en-GB" sz="1200" b="0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lang="en-GB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345C7-C1AE-F7BF-1E6D-712BC9394F49}"/>
              </a:ext>
            </a:extLst>
          </p:cNvPr>
          <p:cNvSpPr txBox="1"/>
          <p:nvPr/>
        </p:nvSpPr>
        <p:spPr>
          <a:xfrm>
            <a:off x="502920" y="1218039"/>
            <a:ext cx="48006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Demographic Parity: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Ensures that the same proportion of each group receives a positive outcome.</a:t>
            </a:r>
          </a:p>
          <a:p>
            <a:pPr marL="285750" indent="-285750" algn="l">
              <a:buFont typeface="Wingdings" pitchFamily="2" charset="2"/>
              <a:buChar char="Ø"/>
            </a:pPr>
            <a:endParaRPr lang="en-GB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Equal Opportunity: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Requires that qualified individuals across different groups have the same chance of a positive outcome.</a:t>
            </a:r>
          </a:p>
          <a:p>
            <a:pPr marL="285750" indent="-285750" algn="l">
              <a:buFont typeface="Wingdings" pitchFamily="2" charset="2"/>
              <a:buChar char="Ø"/>
            </a:pPr>
            <a:endParaRPr lang="en-GB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Equalized Odds: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Ensures that different groups have similar false positive and false negative rates.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A7C52C7-6819-D332-7F38-968B688C43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863356"/>
              </p:ext>
            </p:extLst>
          </p:nvPr>
        </p:nvGraphicFramePr>
        <p:xfrm>
          <a:off x="5193792" y="1051560"/>
          <a:ext cx="3759856" cy="3969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25718A45-9D95-C2EE-3EBA-FE320D4D1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0421EDE4-2722-9699-8229-BBD15CBA7438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44650" y="1779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C51D873F-7159-798E-07AF-834574BB51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950" y="122160"/>
            <a:ext cx="698451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dirty="0">
                <a:latin typeface="Calibri"/>
                <a:cs typeface="Calibri"/>
              </a:rPr>
              <a:t>Trade-offs Between Accuracy and Fairness:</a:t>
            </a: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2000" b="0" i="0" u="none" strike="noStrike" dirty="0">
                <a:solidFill>
                  <a:srgbClr val="000000"/>
                </a:solidFill>
                <a:effectLst/>
              </a:rPr>
            </a:br>
            <a:endParaRPr lang="en-GB" sz="3200" dirty="0"/>
          </a:p>
        </p:txBody>
      </p:sp>
      <p:pic>
        <p:nvPicPr>
          <p:cNvPr id="12" name="Picture 11" descr="Demystifying Local and Global Fairness Trade-offs in Federated Learning ...">
            <a:extLst>
              <a:ext uri="{FF2B5EF4-FFF2-40B4-BE49-F238E27FC236}">
                <a16:creationId xmlns:a16="http://schemas.microsoft.com/office/drawing/2014/main" id="{83DCED47-40CC-C191-4805-6BC9A4018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96712" y="1257936"/>
            <a:ext cx="2660904" cy="26609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8D0B1A-EA29-1B31-273A-39FA7BBF8FA4}"/>
              </a:ext>
            </a:extLst>
          </p:cNvPr>
          <p:cNvSpPr txBox="1"/>
          <p:nvPr/>
        </p:nvSpPr>
        <p:spPr>
          <a:xfrm>
            <a:off x="4828032" y="5285908"/>
            <a:ext cx="231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montrealethics.ai/demystifying-local-and-global-fairness-trade-offs-in-federated-learning-using-partial-information-decomposition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ACDA7-3A9E-8CFE-00C9-5FD1DA0FBC9C}"/>
              </a:ext>
            </a:extLst>
          </p:cNvPr>
          <p:cNvSpPr txBox="1"/>
          <p:nvPr/>
        </p:nvSpPr>
        <p:spPr>
          <a:xfrm>
            <a:off x="786384" y="1207008"/>
            <a:ext cx="43068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Increasing fairness might slightly reduce model accuracy since fairness constraints modify predictions.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Balancing accuracy and fairness is crucial in high-stakes applications like healthcare, hiring, and criminal justice.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686366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4324</TotalTime>
  <Words>947</Words>
  <Application>Microsoft Macintosh PowerPoint</Application>
  <PresentationFormat>On-screen Show (16:9)</PresentationFormat>
  <Paragraphs>86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IBM Plex Sans Arabic SemiBold</vt:lpstr>
      <vt:lpstr>Arial</vt:lpstr>
      <vt:lpstr>Times New Roman</vt:lpstr>
      <vt:lpstr>IBM Plex Sans Arabic</vt:lpstr>
      <vt:lpstr>Proxima Nova</vt:lpstr>
      <vt:lpstr>IBM Plex Sans Arabic Medium</vt:lpstr>
      <vt:lpstr>Calibri</vt:lpstr>
      <vt:lpstr>Tajawal</vt:lpstr>
      <vt:lpstr>Wingdings</vt:lpstr>
      <vt:lpstr>Inter</vt:lpstr>
      <vt:lpstr>Simple Light</vt:lpstr>
      <vt:lpstr>أكـــــاديميــــة طــــويـــق</vt:lpstr>
      <vt:lpstr>      Discrimination and Ethical Implications in AI </vt:lpstr>
      <vt:lpstr>PowerPoint Presentation</vt:lpstr>
      <vt:lpstr>Understanding Bias in AI  </vt:lpstr>
      <vt:lpstr>Sources of Bias in AI Models:  </vt:lpstr>
      <vt:lpstr>Real-World Examples:  </vt:lpstr>
      <vt:lpstr>Fairness in AI Decision-Making   </vt:lpstr>
      <vt:lpstr>Fairness Criteria:   </vt:lpstr>
      <vt:lpstr>Trade-offs Between Accuracy and Fairness:   </vt:lpstr>
      <vt:lpstr>Discriminatory Outcomes in AI    </vt:lpstr>
      <vt:lpstr>Legal and Ethical Frameworks for Preventing AI Discrimination    </vt:lpstr>
      <vt:lpstr>Regulatory Guidelines    </vt:lpstr>
      <vt:lpstr>RECAP </vt:lpstr>
      <vt:lpstr>Check your Knowledge </vt:lpstr>
      <vt:lpstr>الشراكات العالمية</vt:lpstr>
      <vt:lpstr>شــــــكــــرًا لكــــــم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asus</dc:creator>
  <cp:keywords/>
  <dc:description/>
  <cp:lastModifiedBy>Afshan Hashmi</cp:lastModifiedBy>
  <cp:revision>12</cp:revision>
  <dcterms:modified xsi:type="dcterms:W3CDTF">2025-03-02T23:05:02Z</dcterms:modified>
  <cp:category/>
</cp:coreProperties>
</file>